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  <p:sldMasterId id="2147483674" r:id="rId2"/>
    <p:sldMasterId id="2147483717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9" r:id="rId22"/>
    <p:sldId id="280" r:id="rId23"/>
    <p:sldId id="276" r:id="rId24"/>
    <p:sldId id="278" r:id="rId25"/>
    <p:sldId id="277" r:id="rId26"/>
    <p:sldId id="281" r:id="rId27"/>
    <p:sldId id="274" r:id="rId28"/>
    <p:sldId id="275" r:id="rId29"/>
  </p:sldIdLst>
  <p:sldSz cx="12193588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8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9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2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8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9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199" y="1122363"/>
            <a:ext cx="9145191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199" y="3602038"/>
            <a:ext cx="914519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9365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0729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958" y="1709739"/>
            <a:ext cx="1051697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958" y="4589464"/>
            <a:ext cx="1051697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3225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309" y="1825625"/>
            <a:ext cx="5182275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004" y="1825625"/>
            <a:ext cx="5182275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943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97" y="365126"/>
            <a:ext cx="1051697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898" y="1681163"/>
            <a:ext cx="515845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898" y="2505075"/>
            <a:ext cx="5158459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004" y="1681163"/>
            <a:ext cx="51838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004" y="2505075"/>
            <a:ext cx="5183863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2230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9137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9379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98" y="457200"/>
            <a:ext cx="39327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863" y="987426"/>
            <a:ext cx="617300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898" y="2057400"/>
            <a:ext cx="393274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6163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98" y="457200"/>
            <a:ext cx="39327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863" y="987426"/>
            <a:ext cx="617300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898" y="2057400"/>
            <a:ext cx="393274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76343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883028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6037" y="365125"/>
            <a:ext cx="2629242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309" y="365125"/>
            <a:ext cx="7735307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3320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1"/>
          <p:cNvGrpSpPr/>
          <p:nvPr/>
        </p:nvGrpSpPr>
        <p:grpSpPr>
          <a:xfrm>
            <a:off x="0" y="0"/>
            <a:ext cx="12190680" cy="6855480"/>
            <a:chOff x="0" y="0"/>
            <a:chExt cx="12190680" cy="6855480"/>
          </a:xfrm>
        </p:grpSpPr>
        <p:sp>
          <p:nvSpPr>
            <p:cNvPr id="51" name="CustomShape 2"/>
            <p:cNvSpPr/>
            <p:nvPr/>
          </p:nvSpPr>
          <p:spPr>
            <a:xfrm>
              <a:off x="0" y="0"/>
              <a:ext cx="12190680" cy="6855480"/>
            </a:xfrm>
            <a:prstGeom prst="rect">
              <a:avLst/>
            </a:prstGeom>
            <a:blipFill rotWithShape="0">
              <a:blip r:embed="rId14"/>
              <a:stretch>
                <a:fillRect/>
              </a:stretch>
            </a:blipFill>
            <a:ln w="1908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2" name="CustomShape 3"/>
            <p:cNvSpPr/>
            <p:nvPr/>
          </p:nvSpPr>
          <p:spPr>
            <a:xfrm>
              <a:off x="8609760" y="5867280"/>
              <a:ext cx="988200" cy="988200"/>
            </a:xfrm>
            <a:prstGeom prst="ellipse">
              <a:avLst/>
            </a:prstGeom>
            <a:gradFill rotWithShape="0">
              <a:gsLst>
                <a:gs pos="0">
                  <a:srgbClr val="8EBBD2"/>
                </a:gs>
                <a:gs pos="100000">
                  <a:srgbClr val="8EBBD2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3" name="CustomShape 4"/>
            <p:cNvSpPr/>
            <p:nvPr/>
          </p:nvSpPr>
          <p:spPr>
            <a:xfrm>
              <a:off x="8609760" y="1676520"/>
              <a:ext cx="2817360" cy="2817000"/>
            </a:xfrm>
            <a:prstGeom prst="ellipse">
              <a:avLst/>
            </a:prstGeom>
            <a:gradFill rotWithShape="0">
              <a:gsLst>
                <a:gs pos="0">
                  <a:srgbClr val="8EBBD2"/>
                </a:gs>
                <a:gs pos="100000">
                  <a:srgbClr val="8EBBD2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4" name="CustomShape 5"/>
            <p:cNvSpPr/>
            <p:nvPr/>
          </p:nvSpPr>
          <p:spPr>
            <a:xfrm>
              <a:off x="8000280" y="1440"/>
              <a:ext cx="1597680" cy="1597680"/>
            </a:xfrm>
            <a:prstGeom prst="ellipse">
              <a:avLst/>
            </a:prstGeom>
            <a:gradFill rotWithShape="0">
              <a:gsLst>
                <a:gs pos="0">
                  <a:srgbClr val="FAC96A"/>
                </a:gs>
                <a:gs pos="100000">
                  <a:srgbClr val="FAC96A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" name="CustomShape 6"/>
            <p:cNvSpPr/>
            <p:nvPr/>
          </p:nvSpPr>
          <p:spPr>
            <a:xfrm>
              <a:off x="0" y="2895480"/>
              <a:ext cx="2360160" cy="2359800"/>
            </a:xfrm>
            <a:prstGeom prst="ellipse">
              <a:avLst/>
            </a:prstGeom>
            <a:gradFill rotWithShape="0">
              <a:gsLst>
                <a:gs pos="0">
                  <a:srgbClr val="8EBBD2"/>
                </a:gs>
                <a:gs pos="100000">
                  <a:srgbClr val="8EBBD2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" name="CustomShape 7"/>
            <p:cNvSpPr/>
            <p:nvPr/>
          </p:nvSpPr>
          <p:spPr>
            <a:xfrm>
              <a:off x="0" y="2666880"/>
              <a:ext cx="4188960" cy="4188600"/>
            </a:xfrm>
            <a:prstGeom prst="ellipse">
              <a:avLst/>
            </a:prstGeom>
            <a:gradFill rotWithShape="0">
              <a:gsLst>
                <a:gs pos="0">
                  <a:srgbClr val="FAC96A"/>
                </a:gs>
                <a:gs pos="100000">
                  <a:srgbClr val="FAC96A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" name="CustomShape 8"/>
            <p:cNvSpPr/>
            <p:nvPr/>
          </p:nvSpPr>
          <p:spPr>
            <a:xfrm>
              <a:off x="8609760" y="5865120"/>
              <a:ext cx="988200" cy="988200"/>
            </a:xfrm>
            <a:prstGeom prst="ellipse">
              <a:avLst/>
            </a:prstGeom>
            <a:gradFill rotWithShape="0">
              <a:gsLst>
                <a:gs pos="0">
                  <a:srgbClr val="FAC96A"/>
                </a:gs>
                <a:gs pos="100000">
                  <a:srgbClr val="FAC96A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" name="CustomShape 9"/>
            <p:cNvSpPr/>
            <p:nvPr/>
          </p:nvSpPr>
          <p:spPr>
            <a:xfrm rot="21010200">
              <a:off x="8490240" y="1796760"/>
              <a:ext cx="3296880" cy="438480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" name="CustomShape 10"/>
            <p:cNvSpPr/>
            <p:nvPr/>
          </p:nvSpPr>
          <p:spPr>
            <a:xfrm>
              <a:off x="459360" y="1866240"/>
              <a:ext cx="11276280" cy="4531320"/>
            </a:xfrm>
            <a:custGeom>
              <a:avLst/>
              <a:gdLst/>
              <a:ahLst/>
              <a:cxn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" name="CustomShape 11"/>
            <p:cNvSpPr/>
            <p:nvPr/>
          </p:nvSpPr>
          <p:spPr>
            <a:xfrm>
              <a:off x="0" y="1440"/>
              <a:ext cx="12190680" cy="6854040"/>
            </a:xfrm>
            <a:custGeom>
              <a:avLst/>
              <a:gdLst/>
              <a:ahLst/>
              <a:cxn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1" name="CustomShape 12"/>
          <p:cNvSpPr/>
          <p:nvPr/>
        </p:nvSpPr>
        <p:spPr>
          <a:xfrm>
            <a:off x="10444320" y="0"/>
            <a:ext cx="683280" cy="1140480"/>
          </a:xfrm>
          <a:prstGeom prst="rect">
            <a:avLst/>
          </a:prstGeom>
          <a:solidFill>
            <a:srgbClr val="F5A408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" name="PlaceHolder 1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63" name="PlaceHolder 1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1"/>
          <p:cNvGrpSpPr/>
          <p:nvPr/>
        </p:nvGrpSpPr>
        <p:grpSpPr>
          <a:xfrm>
            <a:off x="0" y="0"/>
            <a:ext cx="12190680" cy="6855480"/>
            <a:chOff x="0" y="0"/>
            <a:chExt cx="12190680" cy="6855480"/>
          </a:xfrm>
        </p:grpSpPr>
        <p:sp>
          <p:nvSpPr>
            <p:cNvPr id="101" name="CustomShape 2"/>
            <p:cNvSpPr/>
            <p:nvPr/>
          </p:nvSpPr>
          <p:spPr>
            <a:xfrm>
              <a:off x="0" y="0"/>
              <a:ext cx="12190680" cy="6855480"/>
            </a:xfrm>
            <a:prstGeom prst="rect">
              <a:avLst/>
            </a:prstGeom>
            <a:blipFill rotWithShape="0">
              <a:blip r:embed="rId14"/>
              <a:stretch>
                <a:fillRect/>
              </a:stretch>
            </a:blipFill>
            <a:ln w="1908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2" name="CustomShape 3"/>
            <p:cNvSpPr/>
            <p:nvPr/>
          </p:nvSpPr>
          <p:spPr>
            <a:xfrm>
              <a:off x="8609760" y="5867280"/>
              <a:ext cx="988200" cy="988200"/>
            </a:xfrm>
            <a:prstGeom prst="ellipse">
              <a:avLst/>
            </a:prstGeom>
            <a:gradFill rotWithShape="0">
              <a:gsLst>
                <a:gs pos="0">
                  <a:srgbClr val="8EBBD2"/>
                </a:gs>
                <a:gs pos="100000">
                  <a:srgbClr val="8EBBD2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3" name="CustomShape 4"/>
            <p:cNvSpPr/>
            <p:nvPr/>
          </p:nvSpPr>
          <p:spPr>
            <a:xfrm>
              <a:off x="8609760" y="1676520"/>
              <a:ext cx="2817360" cy="2817000"/>
            </a:xfrm>
            <a:prstGeom prst="ellipse">
              <a:avLst/>
            </a:prstGeom>
            <a:gradFill rotWithShape="0">
              <a:gsLst>
                <a:gs pos="0">
                  <a:srgbClr val="8EBBD2"/>
                </a:gs>
                <a:gs pos="100000">
                  <a:srgbClr val="8EBBD2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4" name="CustomShape 5"/>
            <p:cNvSpPr/>
            <p:nvPr/>
          </p:nvSpPr>
          <p:spPr>
            <a:xfrm>
              <a:off x="8000280" y="1440"/>
              <a:ext cx="1597680" cy="1597680"/>
            </a:xfrm>
            <a:prstGeom prst="ellipse">
              <a:avLst/>
            </a:prstGeom>
            <a:gradFill rotWithShape="0">
              <a:gsLst>
                <a:gs pos="0">
                  <a:srgbClr val="FAC96A"/>
                </a:gs>
                <a:gs pos="100000">
                  <a:srgbClr val="FAC96A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" name="CustomShape 6"/>
            <p:cNvSpPr/>
            <p:nvPr/>
          </p:nvSpPr>
          <p:spPr>
            <a:xfrm>
              <a:off x="0" y="2895480"/>
              <a:ext cx="2360160" cy="2359800"/>
            </a:xfrm>
            <a:prstGeom prst="ellipse">
              <a:avLst/>
            </a:prstGeom>
            <a:gradFill rotWithShape="0">
              <a:gsLst>
                <a:gs pos="0">
                  <a:srgbClr val="8EBBD2"/>
                </a:gs>
                <a:gs pos="100000">
                  <a:srgbClr val="8EBBD2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" name="CustomShape 7"/>
            <p:cNvSpPr/>
            <p:nvPr/>
          </p:nvSpPr>
          <p:spPr>
            <a:xfrm>
              <a:off x="0" y="2666880"/>
              <a:ext cx="4188960" cy="4188600"/>
            </a:xfrm>
            <a:prstGeom prst="ellipse">
              <a:avLst/>
            </a:prstGeom>
            <a:gradFill rotWithShape="0">
              <a:gsLst>
                <a:gs pos="0">
                  <a:srgbClr val="FAC96A"/>
                </a:gs>
                <a:gs pos="100000">
                  <a:srgbClr val="FAC96A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" name="CustomShape 8"/>
            <p:cNvSpPr/>
            <p:nvPr/>
          </p:nvSpPr>
          <p:spPr>
            <a:xfrm>
              <a:off x="8609760" y="5865120"/>
              <a:ext cx="988200" cy="988200"/>
            </a:xfrm>
            <a:prstGeom prst="ellipse">
              <a:avLst/>
            </a:prstGeom>
            <a:gradFill rotWithShape="0">
              <a:gsLst>
                <a:gs pos="0">
                  <a:srgbClr val="FAC96A"/>
                </a:gs>
                <a:gs pos="100000">
                  <a:srgbClr val="FAC96A"/>
                </a:gs>
              </a:gsLst>
              <a:lin ang="0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" name="CustomShape 9"/>
            <p:cNvSpPr/>
            <p:nvPr/>
          </p:nvSpPr>
          <p:spPr>
            <a:xfrm rot="21010200">
              <a:off x="8490240" y="1796760"/>
              <a:ext cx="3296880" cy="438480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9" name="CustomShape 10"/>
            <p:cNvSpPr/>
            <p:nvPr/>
          </p:nvSpPr>
          <p:spPr>
            <a:xfrm>
              <a:off x="459360" y="1866240"/>
              <a:ext cx="11276280" cy="4531320"/>
            </a:xfrm>
            <a:custGeom>
              <a:avLst/>
              <a:gdLst/>
              <a:ahLst/>
              <a:cxn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0" name="CustomShape 11"/>
            <p:cNvSpPr/>
            <p:nvPr/>
          </p:nvSpPr>
          <p:spPr>
            <a:xfrm>
              <a:off x="0" y="1440"/>
              <a:ext cx="12190680" cy="6854040"/>
            </a:xfrm>
            <a:custGeom>
              <a:avLst/>
              <a:gdLst/>
              <a:ahLst/>
              <a:cxn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11" name="CustomShape 12"/>
          <p:cNvSpPr/>
          <p:nvPr/>
        </p:nvSpPr>
        <p:spPr>
          <a:xfrm>
            <a:off x="10444320" y="0"/>
            <a:ext cx="683280" cy="1140480"/>
          </a:xfrm>
          <a:prstGeom prst="rect">
            <a:avLst/>
          </a:prstGeom>
          <a:solidFill>
            <a:srgbClr val="F5A408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2" name="PlaceHolder 1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13" name="PlaceHolder 1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309" y="1825625"/>
            <a:ext cx="105169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309" y="6356351"/>
            <a:ext cx="27435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FBEDB-7FDF-41C3-BA9B-4E4F4D0F6E20}" type="datetimeFigureOut">
              <a:rPr lang="en-IN" smtClean="0"/>
              <a:t>17-06-2019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9126" y="6356351"/>
            <a:ext cx="4115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1722" y="6356351"/>
            <a:ext cx="27435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44E45-C25E-4A66-9BDE-9C6BB28E9A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731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opencv.org/3.4.0/d9/d8b/tutorial_py_contours_hierarchy.html" TargetMode="External"/><Relationship Id="rId3" Type="http://schemas.openxmlformats.org/officeDocument/2006/relationships/hyperlink" Target="https://www.learnopencv.com/filling-holes-in-an-image-using-opencv-python-c/" TargetMode="External"/><Relationship Id="rId7" Type="http://schemas.openxmlformats.org/officeDocument/2006/relationships/hyperlink" Target="https://docs.opencv.org/3.0-beta/doc/py_tutorials/py_imgproc/py_morphological_ops/py_morphological_ops.html" TargetMode="External"/><Relationship Id="rId2" Type="http://schemas.openxmlformats.org/officeDocument/2006/relationships/hyperlink" Target="https://www.tutorialspoint.com/erosion-and-dilation-of-images-using-opencv-in-python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ocs.opencv.org/3.1.0/db/d5c/tutorial_py_bg_subtraction.html" TargetMode="External"/><Relationship Id="rId5" Type="http://schemas.openxmlformats.org/officeDocument/2006/relationships/hyperlink" Target="https://dsp.stackexchange.com/questions/2247/how-can-i-remove-shadows-from-an-image" TargetMode="External"/><Relationship Id="rId4" Type="http://schemas.openxmlformats.org/officeDocument/2006/relationships/hyperlink" Target="https://dsp.stackexchange.com/questions/454/detecting-trail-in-forest-images/459#459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1154880" y="947880"/>
            <a:ext cx="4523544" cy="7261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N" sz="3600" b="0" strike="noStrike" spc="-1" dirty="0">
                <a:solidFill>
                  <a:srgbClr val="EBEBEB"/>
                </a:solidFill>
                <a:latin typeface="Century Gothic"/>
                <a:ea typeface="DejaVu Sans"/>
              </a:rPr>
              <a:t>Problem Statement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1154880" y="2603520"/>
            <a:ext cx="875952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i="1" strike="noStrike" spc="-1">
                <a:solidFill>
                  <a:srgbClr val="0D0D0D"/>
                </a:solidFill>
                <a:latin typeface="Century Gothic"/>
                <a:ea typeface="DejaVu Sans"/>
              </a:rPr>
              <a:t>Efficient Traffic Analysis &amp; Monitoring</a:t>
            </a:r>
            <a:endParaRPr lang="en-IN" sz="1800" b="0" strike="noStrike" spc="-1">
              <a:latin typeface="Arial"/>
            </a:endParaRPr>
          </a:p>
          <a:p>
            <a:pPr marL="285840" indent="-2833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Arial"/>
              <a:buChar char="•"/>
            </a:pPr>
            <a:r>
              <a:rPr lang="en-IN" sz="1800" b="0" strike="noStrike" spc="-1">
                <a:solidFill>
                  <a:srgbClr val="0D0D0D"/>
                </a:solidFill>
                <a:latin typeface="Century Gothic"/>
                <a:ea typeface="DejaVu Sans"/>
              </a:rPr>
              <a:t>Estimating the traffic density flow from the surveillance camera data.</a:t>
            </a:r>
            <a:endParaRPr lang="en-IN" sz="1800" b="0" strike="noStrike" spc="-1">
              <a:latin typeface="Arial"/>
            </a:endParaRPr>
          </a:p>
          <a:p>
            <a:pPr marL="285840" indent="-2833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Arial"/>
              <a:buChar char="•"/>
            </a:pPr>
            <a:r>
              <a:rPr lang="en-IN" sz="1800" b="0" strike="noStrike" spc="-1">
                <a:solidFill>
                  <a:srgbClr val="0D0D0D"/>
                </a:solidFill>
                <a:latin typeface="Century Gothic"/>
                <a:ea typeface="DejaVu Sans"/>
              </a:rPr>
              <a:t>Distance estimating from camera focal lens based on view angle.</a:t>
            </a:r>
            <a:endParaRPr lang="en-IN" sz="1800" b="0" strike="noStrike" spc="-1">
              <a:latin typeface="Arial"/>
            </a:endParaRPr>
          </a:p>
          <a:p>
            <a:pPr marL="285840" indent="-2833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Arial"/>
              <a:buChar char="•"/>
            </a:pPr>
            <a:r>
              <a:rPr lang="en-IN" sz="1800" b="0" strike="noStrike" spc="-1">
                <a:solidFill>
                  <a:srgbClr val="0D0D0D"/>
                </a:solidFill>
                <a:latin typeface="Century Gothic"/>
                <a:ea typeface="DejaVu Sans"/>
              </a:rPr>
              <a:t>categorizing the vehicle from 3D properties and vehicle count.</a:t>
            </a:r>
            <a:endParaRPr lang="en-IN" sz="1800" b="0" strike="noStrike" spc="-1">
              <a:latin typeface="Arial"/>
            </a:endParaRPr>
          </a:p>
          <a:p>
            <a:pPr marL="285840" indent="-2833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Arial"/>
              <a:buChar char="•"/>
            </a:pPr>
            <a:r>
              <a:rPr lang="en-IN" sz="1800" b="0" strike="noStrike" spc="-1">
                <a:solidFill>
                  <a:srgbClr val="0D0D0D"/>
                </a:solidFill>
                <a:latin typeface="Century Gothic"/>
                <a:ea typeface="DejaVu Sans"/>
              </a:rPr>
              <a:t>Distance between vehicles in frame.</a:t>
            </a:r>
            <a:endParaRPr lang="en-IN" sz="1800" b="0" strike="noStrike" spc="-1">
              <a:latin typeface="Arial"/>
            </a:endParaRPr>
          </a:p>
          <a:p>
            <a:pPr marL="285840" indent="-2833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Arial"/>
              <a:buChar char="•"/>
            </a:pPr>
            <a:r>
              <a:rPr lang="en-IN" sz="1800" b="0" strike="noStrike" spc="-1">
                <a:solidFill>
                  <a:srgbClr val="0D0D0D"/>
                </a:solidFill>
                <a:latin typeface="Century Gothic"/>
                <a:ea typeface="DejaVu Sans"/>
              </a:rPr>
              <a:t>Estimate and calculate the speed of vehicle from frame wide comparison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icture 200"/>
          <p:cNvPicPr/>
          <p:nvPr/>
        </p:nvPicPr>
        <p:blipFill>
          <a:blip r:embed="rId2"/>
          <a:srcRect l="12780" t="18877" r="20465" b="9704"/>
          <a:stretch/>
        </p:blipFill>
        <p:spPr>
          <a:xfrm>
            <a:off x="6285600" y="3564000"/>
            <a:ext cx="5905080" cy="3286440"/>
          </a:xfrm>
          <a:prstGeom prst="rect">
            <a:avLst/>
          </a:prstGeom>
          <a:ln>
            <a:noFill/>
          </a:ln>
        </p:spPr>
      </p:pic>
      <p:pic>
        <p:nvPicPr>
          <p:cNvPr id="202" name="Picture 201"/>
          <p:cNvPicPr/>
          <p:nvPr/>
        </p:nvPicPr>
        <p:blipFill>
          <a:blip r:embed="rId3"/>
          <a:srcRect l="11059" t="15745" r="22630" b="12224"/>
          <a:stretch/>
        </p:blipFill>
        <p:spPr>
          <a:xfrm>
            <a:off x="0" y="3521520"/>
            <a:ext cx="6118560" cy="3328200"/>
          </a:xfrm>
          <a:prstGeom prst="rect">
            <a:avLst/>
          </a:prstGeom>
          <a:ln>
            <a:noFill/>
          </a:ln>
        </p:spPr>
      </p:pic>
      <p:pic>
        <p:nvPicPr>
          <p:cNvPr id="203" name="Picture 202"/>
          <p:cNvPicPr/>
          <p:nvPr/>
        </p:nvPicPr>
        <p:blipFill>
          <a:blip r:embed="rId4"/>
          <a:srcRect l="9642" t="13904" r="23618" b="14702"/>
          <a:stretch/>
        </p:blipFill>
        <p:spPr>
          <a:xfrm>
            <a:off x="6264360" y="0"/>
            <a:ext cx="5926320" cy="3437640"/>
          </a:xfrm>
          <a:prstGeom prst="rect">
            <a:avLst/>
          </a:prstGeom>
          <a:ln>
            <a:noFill/>
          </a:ln>
        </p:spPr>
      </p:pic>
      <p:pic>
        <p:nvPicPr>
          <p:cNvPr id="204" name="Picture 203"/>
          <p:cNvPicPr/>
          <p:nvPr/>
        </p:nvPicPr>
        <p:blipFill>
          <a:blip r:embed="rId5"/>
          <a:srcRect l="12585" t="13645" r="20663" b="13904"/>
          <a:stretch/>
        </p:blipFill>
        <p:spPr>
          <a:xfrm>
            <a:off x="0" y="360"/>
            <a:ext cx="6118560" cy="3453480"/>
          </a:xfrm>
          <a:prstGeom prst="rect">
            <a:avLst/>
          </a:prstGeom>
          <a:ln>
            <a:noFill/>
          </a:ln>
        </p:spPr>
      </p:pic>
      <p:sp>
        <p:nvSpPr>
          <p:cNvPr id="205" name="CustomShape 1"/>
          <p:cNvSpPr/>
          <p:nvPr/>
        </p:nvSpPr>
        <p:spPr>
          <a:xfrm>
            <a:off x="2016000" y="373680"/>
            <a:ext cx="1798560" cy="344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Original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7128000" y="373680"/>
            <a:ext cx="3886560" cy="416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Background Subtraction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07" name="CustomShape 3"/>
          <p:cNvSpPr/>
          <p:nvPr/>
        </p:nvSpPr>
        <p:spPr>
          <a:xfrm>
            <a:off x="792000" y="3852000"/>
            <a:ext cx="42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Closing Operation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08" name="CustomShape 4"/>
          <p:cNvSpPr/>
          <p:nvPr/>
        </p:nvSpPr>
        <p:spPr>
          <a:xfrm>
            <a:off x="7272000" y="3852000"/>
            <a:ext cx="4534560" cy="60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Opening Operation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208"/>
          <p:cNvPicPr/>
          <p:nvPr/>
        </p:nvPicPr>
        <p:blipFill>
          <a:blip r:embed="rId2"/>
          <a:srcRect l="12394" t="13645" r="21447" b="13904"/>
          <a:stretch/>
        </p:blipFill>
        <p:spPr>
          <a:xfrm>
            <a:off x="6408360" y="3456000"/>
            <a:ext cx="5782320" cy="3399840"/>
          </a:xfrm>
          <a:prstGeom prst="rect">
            <a:avLst/>
          </a:prstGeom>
          <a:ln>
            <a:noFill/>
          </a:ln>
        </p:spPr>
      </p:pic>
      <p:pic>
        <p:nvPicPr>
          <p:cNvPr id="210" name="Picture 209"/>
          <p:cNvPicPr/>
          <p:nvPr/>
        </p:nvPicPr>
        <p:blipFill>
          <a:blip r:embed="rId3"/>
          <a:srcRect l="12394" t="17001" r="20854" b="9400"/>
          <a:stretch/>
        </p:blipFill>
        <p:spPr>
          <a:xfrm>
            <a:off x="0" y="3456000"/>
            <a:ext cx="6118560" cy="3453840"/>
          </a:xfrm>
          <a:prstGeom prst="rect">
            <a:avLst/>
          </a:prstGeom>
          <a:ln>
            <a:noFill/>
          </a:ln>
        </p:spPr>
      </p:pic>
      <p:pic>
        <p:nvPicPr>
          <p:cNvPr id="211" name="Picture 210"/>
          <p:cNvPicPr/>
          <p:nvPr/>
        </p:nvPicPr>
        <p:blipFill>
          <a:blip r:embed="rId4"/>
          <a:srcRect l="7689" t="4976" r="25569" b="21974"/>
          <a:stretch/>
        </p:blipFill>
        <p:spPr>
          <a:xfrm>
            <a:off x="6395760" y="0"/>
            <a:ext cx="5794920" cy="3309840"/>
          </a:xfrm>
          <a:prstGeom prst="rect">
            <a:avLst/>
          </a:prstGeom>
          <a:ln>
            <a:noFill/>
          </a:ln>
        </p:spPr>
      </p:pic>
      <p:pic>
        <p:nvPicPr>
          <p:cNvPr id="212" name="Picture 211"/>
          <p:cNvPicPr/>
          <p:nvPr/>
        </p:nvPicPr>
        <p:blipFill>
          <a:blip r:embed="rId5"/>
          <a:srcRect l="5906" t="1613" r="27344" b="25638"/>
          <a:stretch/>
        </p:blipFill>
        <p:spPr>
          <a:xfrm>
            <a:off x="0" y="360"/>
            <a:ext cx="6118560" cy="3309480"/>
          </a:xfrm>
          <a:prstGeom prst="rect">
            <a:avLst/>
          </a:prstGeom>
          <a:ln>
            <a:noFill/>
          </a:ln>
        </p:spPr>
      </p:pic>
      <p:sp>
        <p:nvSpPr>
          <p:cNvPr id="213" name="CustomShape 1"/>
          <p:cNvSpPr/>
          <p:nvPr/>
        </p:nvSpPr>
        <p:spPr>
          <a:xfrm>
            <a:off x="7056000" y="252000"/>
            <a:ext cx="42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Gaussian Blur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8496000" y="3744000"/>
            <a:ext cx="2374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1152000" y="3708000"/>
            <a:ext cx="42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Median Blur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16" name="CustomShape 4"/>
          <p:cNvSpPr/>
          <p:nvPr/>
        </p:nvSpPr>
        <p:spPr>
          <a:xfrm>
            <a:off x="1152000" y="288360"/>
            <a:ext cx="42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Dilation Operation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216"/>
          <p:cNvPicPr/>
          <p:nvPr/>
        </p:nvPicPr>
        <p:blipFill>
          <a:blip r:embed="rId2"/>
          <a:srcRect l="12585" t="13645" r="20663" b="13904"/>
          <a:stretch/>
        </p:blipFill>
        <p:spPr>
          <a:xfrm>
            <a:off x="0" y="2808000"/>
            <a:ext cx="6118560" cy="3453480"/>
          </a:xfrm>
          <a:prstGeom prst="rect">
            <a:avLst/>
          </a:prstGeom>
          <a:ln>
            <a:noFill/>
          </a:ln>
        </p:spPr>
      </p:pic>
      <p:pic>
        <p:nvPicPr>
          <p:cNvPr id="218" name="Picture 217"/>
          <p:cNvPicPr/>
          <p:nvPr/>
        </p:nvPicPr>
        <p:blipFill>
          <a:blip r:embed="rId3"/>
          <a:srcRect l="12394" t="13645" r="21447" b="13904"/>
          <a:stretch/>
        </p:blipFill>
        <p:spPr>
          <a:xfrm>
            <a:off x="6264360" y="2808000"/>
            <a:ext cx="5782320" cy="3399840"/>
          </a:xfrm>
          <a:prstGeom prst="rect">
            <a:avLst/>
          </a:prstGeom>
          <a:ln>
            <a:noFill/>
          </a:ln>
        </p:spPr>
      </p:pic>
      <p:sp>
        <p:nvSpPr>
          <p:cNvPr id="219" name="CustomShape 1"/>
          <p:cNvSpPr/>
          <p:nvPr/>
        </p:nvSpPr>
        <p:spPr>
          <a:xfrm>
            <a:off x="1198080" y="1080000"/>
            <a:ext cx="5712120" cy="71784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>
                <a:solidFill>
                  <a:srgbClr val="EBEBEB"/>
                </a:solidFill>
                <a:latin typeface="Century Gothic"/>
                <a:ea typeface="DejaVu Sans"/>
              </a:rPr>
              <a:t>Final Contour Detection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8640000" y="3132000"/>
            <a:ext cx="1438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2160000" y="3132000"/>
            <a:ext cx="172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Original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22" name="TextShape 4"/>
          <p:cNvSpPr txBox="1"/>
          <p:nvPr/>
        </p:nvSpPr>
        <p:spPr>
          <a:xfrm>
            <a:off x="3528000" y="6336360"/>
            <a:ext cx="6552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11: Contour detection for the input image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icture 222"/>
          <p:cNvPicPr/>
          <p:nvPr/>
        </p:nvPicPr>
        <p:blipFill>
          <a:blip r:embed="rId2"/>
          <a:srcRect l="9837" t="16542" r="24008" b="12042"/>
          <a:stretch/>
        </p:blipFill>
        <p:spPr>
          <a:xfrm>
            <a:off x="0" y="0"/>
            <a:ext cx="5974200" cy="3669840"/>
          </a:xfrm>
          <a:prstGeom prst="rect">
            <a:avLst/>
          </a:prstGeom>
          <a:ln>
            <a:noFill/>
          </a:ln>
        </p:spPr>
      </p:pic>
      <p:pic>
        <p:nvPicPr>
          <p:cNvPr id="224" name="Picture 223"/>
          <p:cNvPicPr/>
          <p:nvPr/>
        </p:nvPicPr>
        <p:blipFill>
          <a:blip r:embed="rId3"/>
          <a:srcRect l="9837" t="16542" r="23413" b="13092"/>
          <a:stretch/>
        </p:blipFill>
        <p:spPr>
          <a:xfrm>
            <a:off x="6120000" y="0"/>
            <a:ext cx="6071400" cy="3526200"/>
          </a:xfrm>
          <a:prstGeom prst="rect">
            <a:avLst/>
          </a:prstGeom>
          <a:ln>
            <a:noFill/>
          </a:ln>
        </p:spPr>
      </p:pic>
      <p:pic>
        <p:nvPicPr>
          <p:cNvPr id="225" name="Picture 224"/>
          <p:cNvPicPr/>
          <p:nvPr/>
        </p:nvPicPr>
        <p:blipFill>
          <a:blip r:embed="rId4"/>
          <a:srcRect l="10030" t="15745" r="23805" b="11552"/>
          <a:stretch/>
        </p:blipFill>
        <p:spPr>
          <a:xfrm>
            <a:off x="0" y="3456000"/>
            <a:ext cx="5974200" cy="3404520"/>
          </a:xfrm>
          <a:prstGeom prst="rect">
            <a:avLst/>
          </a:prstGeom>
          <a:ln>
            <a:noFill/>
          </a:ln>
        </p:spPr>
      </p:pic>
      <p:pic>
        <p:nvPicPr>
          <p:cNvPr id="226" name="Picture 225"/>
          <p:cNvPicPr/>
          <p:nvPr/>
        </p:nvPicPr>
        <p:blipFill>
          <a:blip r:embed="rId5"/>
          <a:srcRect l="9837" t="16542" r="24008" b="12035"/>
          <a:stretch/>
        </p:blipFill>
        <p:spPr>
          <a:xfrm>
            <a:off x="6120360" y="3528000"/>
            <a:ext cx="6071040" cy="3328200"/>
          </a:xfrm>
          <a:prstGeom prst="rect">
            <a:avLst/>
          </a:prstGeom>
          <a:ln>
            <a:noFill/>
          </a:ln>
        </p:spPr>
      </p:pic>
      <p:sp>
        <p:nvSpPr>
          <p:cNvPr id="227" name="CustomShape 1"/>
          <p:cNvSpPr/>
          <p:nvPr/>
        </p:nvSpPr>
        <p:spPr>
          <a:xfrm>
            <a:off x="2016000" y="373680"/>
            <a:ext cx="1798560" cy="344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Original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7128000" y="373680"/>
            <a:ext cx="3886560" cy="416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Background Subtraction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792000" y="3852000"/>
            <a:ext cx="42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Closing Operation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0" name="CustomShape 4"/>
          <p:cNvSpPr/>
          <p:nvPr/>
        </p:nvSpPr>
        <p:spPr>
          <a:xfrm>
            <a:off x="7272000" y="3852000"/>
            <a:ext cx="4534560" cy="60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Opening Operation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30"/>
          <p:cNvPicPr/>
          <p:nvPr/>
        </p:nvPicPr>
        <p:blipFill>
          <a:blip r:embed="rId2"/>
          <a:srcRect l="9839" t="16542" r="23406" b="10992"/>
          <a:stretch/>
        </p:blipFill>
        <p:spPr>
          <a:xfrm>
            <a:off x="0" y="0"/>
            <a:ext cx="6046200" cy="3603240"/>
          </a:xfrm>
          <a:prstGeom prst="rect">
            <a:avLst/>
          </a:prstGeom>
          <a:ln>
            <a:noFill/>
          </a:ln>
        </p:spPr>
      </p:pic>
      <p:pic>
        <p:nvPicPr>
          <p:cNvPr id="232" name="Picture 231"/>
          <p:cNvPicPr/>
          <p:nvPr/>
        </p:nvPicPr>
        <p:blipFill>
          <a:blip r:embed="rId3"/>
          <a:srcRect l="13955" t="15507" r="19876" b="13092"/>
          <a:stretch/>
        </p:blipFill>
        <p:spPr>
          <a:xfrm>
            <a:off x="6264000" y="2880"/>
            <a:ext cx="5927400" cy="3538440"/>
          </a:xfrm>
          <a:prstGeom prst="rect">
            <a:avLst/>
          </a:prstGeom>
          <a:ln>
            <a:noFill/>
          </a:ln>
        </p:spPr>
      </p:pic>
      <p:pic>
        <p:nvPicPr>
          <p:cNvPr id="233" name="Picture 232"/>
          <p:cNvPicPr/>
          <p:nvPr/>
        </p:nvPicPr>
        <p:blipFill>
          <a:blip r:embed="rId4"/>
          <a:srcRect l="9236" t="16542" r="24008" b="12042"/>
          <a:stretch/>
        </p:blipFill>
        <p:spPr>
          <a:xfrm>
            <a:off x="-35640" y="3435480"/>
            <a:ext cx="6045840" cy="3420720"/>
          </a:xfrm>
          <a:prstGeom prst="rect">
            <a:avLst/>
          </a:prstGeom>
          <a:ln>
            <a:noFill/>
          </a:ln>
        </p:spPr>
      </p:pic>
      <p:pic>
        <p:nvPicPr>
          <p:cNvPr id="234" name="Picture 233"/>
          <p:cNvPicPr/>
          <p:nvPr/>
        </p:nvPicPr>
        <p:blipFill>
          <a:blip r:embed="rId5"/>
          <a:srcRect l="9837" t="16542" r="24008" b="12042"/>
          <a:stretch/>
        </p:blipFill>
        <p:spPr>
          <a:xfrm>
            <a:off x="6264000" y="3317760"/>
            <a:ext cx="5927400" cy="3538440"/>
          </a:xfrm>
          <a:prstGeom prst="rect">
            <a:avLst/>
          </a:prstGeom>
          <a:ln>
            <a:noFill/>
          </a:ln>
        </p:spPr>
      </p:pic>
      <p:sp>
        <p:nvSpPr>
          <p:cNvPr id="235" name="CustomShape 1"/>
          <p:cNvSpPr/>
          <p:nvPr/>
        </p:nvSpPr>
        <p:spPr>
          <a:xfrm>
            <a:off x="7056000" y="252000"/>
            <a:ext cx="42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Gaussian Blur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6" name="CustomShape 2"/>
          <p:cNvSpPr/>
          <p:nvPr/>
        </p:nvSpPr>
        <p:spPr>
          <a:xfrm>
            <a:off x="8496000" y="3744000"/>
            <a:ext cx="2374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1152000" y="3708000"/>
            <a:ext cx="42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Median Blur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8" name="CustomShape 4"/>
          <p:cNvSpPr/>
          <p:nvPr/>
        </p:nvSpPr>
        <p:spPr>
          <a:xfrm>
            <a:off x="1152000" y="288360"/>
            <a:ext cx="42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Frame after applying Dilation Operation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1198080" y="1080000"/>
            <a:ext cx="5712120" cy="71784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>
                <a:solidFill>
                  <a:srgbClr val="EBEBEB"/>
                </a:solidFill>
                <a:latin typeface="Century Gothic"/>
                <a:ea typeface="DejaVu Sans"/>
              </a:rPr>
              <a:t>Final Contour Detection</a:t>
            </a:r>
            <a:endParaRPr lang="en-IN" sz="3600" b="0" strike="noStrike" spc="-1" dirty="0">
              <a:latin typeface="Arial"/>
            </a:endParaRPr>
          </a:p>
        </p:txBody>
      </p:sp>
      <p:pic>
        <p:nvPicPr>
          <p:cNvPr id="240" name="Picture 239"/>
          <p:cNvPicPr/>
          <p:nvPr/>
        </p:nvPicPr>
        <p:blipFill>
          <a:blip r:embed="rId2"/>
          <a:srcRect l="9837" t="16542" r="24008" b="12042"/>
          <a:stretch/>
        </p:blipFill>
        <p:spPr>
          <a:xfrm>
            <a:off x="0" y="2664000"/>
            <a:ext cx="5974200" cy="3669840"/>
          </a:xfrm>
          <a:prstGeom prst="rect">
            <a:avLst/>
          </a:prstGeom>
          <a:ln>
            <a:noFill/>
          </a:ln>
        </p:spPr>
      </p:pic>
      <p:pic>
        <p:nvPicPr>
          <p:cNvPr id="241" name="Picture 240"/>
          <p:cNvPicPr/>
          <p:nvPr/>
        </p:nvPicPr>
        <p:blipFill>
          <a:blip r:embed="rId3"/>
          <a:srcRect l="9837" t="16542" r="24008" b="12042"/>
          <a:stretch/>
        </p:blipFill>
        <p:spPr>
          <a:xfrm>
            <a:off x="6192000" y="2664000"/>
            <a:ext cx="5999400" cy="3581280"/>
          </a:xfrm>
          <a:prstGeom prst="rect">
            <a:avLst/>
          </a:prstGeom>
          <a:ln>
            <a:noFill/>
          </a:ln>
        </p:spPr>
      </p:pic>
      <p:sp>
        <p:nvSpPr>
          <p:cNvPr id="242" name="CustomShape 2"/>
          <p:cNvSpPr/>
          <p:nvPr/>
        </p:nvSpPr>
        <p:spPr>
          <a:xfrm>
            <a:off x="1944000" y="2245680"/>
            <a:ext cx="1654560" cy="344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3" name="CustomShape 3"/>
          <p:cNvSpPr/>
          <p:nvPr/>
        </p:nvSpPr>
        <p:spPr>
          <a:xfrm>
            <a:off x="8640000" y="2268000"/>
            <a:ext cx="1438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4" name="CustomShape 4"/>
          <p:cNvSpPr/>
          <p:nvPr/>
        </p:nvSpPr>
        <p:spPr>
          <a:xfrm>
            <a:off x="2160000" y="2268000"/>
            <a:ext cx="172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Original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5" name="CustomShape 5"/>
          <p:cNvSpPr/>
          <p:nvPr/>
        </p:nvSpPr>
        <p:spPr>
          <a:xfrm>
            <a:off x="8640000" y="3132000"/>
            <a:ext cx="1438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6" name="CustomShape 6"/>
          <p:cNvSpPr/>
          <p:nvPr/>
        </p:nvSpPr>
        <p:spPr>
          <a:xfrm>
            <a:off x="2160000" y="3132000"/>
            <a:ext cx="172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Original Frame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7" name="TextShape 7"/>
          <p:cNvSpPr txBox="1"/>
          <p:nvPr/>
        </p:nvSpPr>
        <p:spPr>
          <a:xfrm>
            <a:off x="3528000" y="6336720"/>
            <a:ext cx="6552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12: Contour detection for the input image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Picture 247"/>
          <p:cNvPicPr/>
          <p:nvPr/>
        </p:nvPicPr>
        <p:blipFill>
          <a:blip r:embed="rId2"/>
          <a:srcRect l="31667" t="56416" r="62364" b="23577"/>
          <a:stretch/>
        </p:blipFill>
        <p:spPr>
          <a:xfrm>
            <a:off x="7128000" y="3240000"/>
            <a:ext cx="1510200" cy="2871720"/>
          </a:xfrm>
          <a:prstGeom prst="rect">
            <a:avLst/>
          </a:prstGeom>
          <a:ln>
            <a:noFill/>
          </a:ln>
        </p:spPr>
      </p:pic>
      <p:pic>
        <p:nvPicPr>
          <p:cNvPr id="249" name="Picture 248"/>
          <p:cNvPicPr/>
          <p:nvPr/>
        </p:nvPicPr>
        <p:blipFill>
          <a:blip r:embed="rId3"/>
          <a:srcRect l="53449" t="58114" r="40144" b="18877"/>
          <a:stretch/>
        </p:blipFill>
        <p:spPr>
          <a:xfrm>
            <a:off x="4896000" y="3240000"/>
            <a:ext cx="1438200" cy="2878920"/>
          </a:xfrm>
          <a:prstGeom prst="rect">
            <a:avLst/>
          </a:prstGeom>
          <a:ln>
            <a:noFill/>
          </a:ln>
        </p:spPr>
      </p:pic>
      <p:sp>
        <p:nvSpPr>
          <p:cNvPr id="250" name="CustomShape 1"/>
          <p:cNvSpPr/>
          <p:nvPr/>
        </p:nvSpPr>
        <p:spPr>
          <a:xfrm>
            <a:off x="1198080" y="1080000"/>
            <a:ext cx="5712120" cy="71784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>
                <a:solidFill>
                  <a:srgbClr val="EBEBEB"/>
                </a:solidFill>
                <a:latin typeface="Century Gothic"/>
                <a:ea typeface="DejaVu Sans"/>
              </a:rPr>
              <a:t>Notable Achievement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251" name="CustomShape 2"/>
          <p:cNvSpPr/>
          <p:nvPr/>
        </p:nvSpPr>
        <p:spPr>
          <a:xfrm>
            <a:off x="576000" y="2592000"/>
            <a:ext cx="1058220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IN" sz="1800" b="0" strike="noStrike" spc="-1" dirty="0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Removal of </a:t>
            </a:r>
            <a:r>
              <a:rPr lang="en-IN" sz="1800" b="0" strike="noStrike" spc="-1" dirty="0" smtClean="0">
                <a:solidFill>
                  <a:srgbClr val="404040"/>
                </a:solidFill>
                <a:latin typeface="Century Gothic"/>
                <a:ea typeface="Noto Sans CJK SC Regular"/>
              </a:rPr>
              <a:t>shadow</a:t>
            </a:r>
            <a:endParaRPr lang="en-IN" spc="-1" dirty="0">
              <a:latin typeface="Arial"/>
            </a:endParaRPr>
          </a:p>
          <a:p>
            <a:pPr marL="25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</a:pPr>
            <a:r>
              <a:rPr lang="en-IN" sz="1800" b="0" strike="noStrike" spc="-1" dirty="0" smtClean="0">
                <a:solidFill>
                  <a:srgbClr val="404040"/>
                </a:solidFill>
                <a:latin typeface="Century Gothic"/>
                <a:ea typeface="Noto Sans CJK SC Regular"/>
              </a:rPr>
              <a:t>after </a:t>
            </a: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a lot of experimentation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52" name="TextShape 3"/>
          <p:cNvSpPr txBox="1"/>
          <p:nvPr/>
        </p:nvSpPr>
        <p:spPr>
          <a:xfrm>
            <a:off x="5328000" y="6264000"/>
            <a:ext cx="3240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12: shadow removal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1198080" y="1080000"/>
            <a:ext cx="5712120" cy="71784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>
                <a:solidFill>
                  <a:srgbClr val="EBEBEB"/>
                </a:solidFill>
                <a:latin typeface="Century Gothic"/>
                <a:ea typeface="DejaVu Sans"/>
              </a:rPr>
              <a:t>Notable Challenge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576000" y="2592000"/>
            <a:ext cx="1058220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IN" sz="1800" b="0" strike="noStrike" spc="-1" dirty="0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Removal of Illumination effect</a:t>
            </a:r>
            <a:endParaRPr lang="en-IN" sz="1800" b="0" strike="noStrike" spc="-1" dirty="0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It is making the area where the </a:t>
            </a:r>
            <a:endParaRPr lang="en-IN" sz="1800" b="0" strike="noStrike" spc="-1" dirty="0">
              <a:latin typeface="Arial"/>
            </a:endParaRPr>
          </a:p>
          <a:p>
            <a:pPr marL="25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light falls bright making it difficult </a:t>
            </a:r>
            <a:endParaRPr lang="en-IN" sz="1800" b="0" strike="noStrike" spc="-1" dirty="0">
              <a:latin typeface="Arial"/>
            </a:endParaRPr>
          </a:p>
          <a:p>
            <a:pPr marL="25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to distinguish between the object </a:t>
            </a:r>
            <a:endParaRPr lang="en-IN" sz="1800" b="0" strike="noStrike" spc="-1" dirty="0">
              <a:latin typeface="Arial"/>
            </a:endParaRPr>
          </a:p>
          <a:p>
            <a:pPr marL="25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and the light </a:t>
            </a:r>
            <a:endParaRPr lang="en-IN" sz="1800" b="0" strike="noStrike" spc="-1" dirty="0">
              <a:latin typeface="Arial"/>
            </a:endParaRPr>
          </a:p>
        </p:txBody>
      </p:sp>
      <p:pic>
        <p:nvPicPr>
          <p:cNvPr id="255" name="Picture 254"/>
          <p:cNvPicPr/>
          <p:nvPr/>
        </p:nvPicPr>
        <p:blipFill>
          <a:blip r:embed="rId2"/>
          <a:srcRect l="67472" t="60056" r="18892" b="7353"/>
          <a:stretch/>
        </p:blipFill>
        <p:spPr>
          <a:xfrm>
            <a:off x="5688000" y="3280680"/>
            <a:ext cx="2158200" cy="2909520"/>
          </a:xfrm>
          <a:prstGeom prst="rect">
            <a:avLst/>
          </a:prstGeom>
          <a:ln>
            <a:noFill/>
          </a:ln>
        </p:spPr>
      </p:pic>
      <p:pic>
        <p:nvPicPr>
          <p:cNvPr id="256" name="Picture 255"/>
          <p:cNvPicPr/>
          <p:nvPr/>
        </p:nvPicPr>
        <p:blipFill>
          <a:blip r:embed="rId3"/>
          <a:srcRect l="62356" t="44868" r="31085" b="41407"/>
          <a:stretch/>
        </p:blipFill>
        <p:spPr>
          <a:xfrm>
            <a:off x="9216000" y="2604960"/>
            <a:ext cx="1510200" cy="1785240"/>
          </a:xfrm>
          <a:prstGeom prst="rect">
            <a:avLst/>
          </a:prstGeom>
          <a:ln>
            <a:noFill/>
          </a:ln>
        </p:spPr>
      </p:pic>
      <p:pic>
        <p:nvPicPr>
          <p:cNvPr id="257" name="Picture 256"/>
          <p:cNvPicPr/>
          <p:nvPr/>
        </p:nvPicPr>
        <p:blipFill>
          <a:blip r:embed="rId3"/>
          <a:srcRect l="68262" t="60616" r="24008" b="23577"/>
          <a:stretch/>
        </p:blipFill>
        <p:spPr>
          <a:xfrm>
            <a:off x="8496000" y="4824000"/>
            <a:ext cx="1582200" cy="1825920"/>
          </a:xfrm>
          <a:prstGeom prst="rect">
            <a:avLst/>
          </a:prstGeom>
          <a:ln>
            <a:noFill/>
          </a:ln>
        </p:spPr>
      </p:pic>
      <p:sp>
        <p:nvSpPr>
          <p:cNvPr id="258" name="TextShape 3"/>
          <p:cNvSpPr txBox="1"/>
          <p:nvPr/>
        </p:nvSpPr>
        <p:spPr>
          <a:xfrm>
            <a:off x="4608000" y="6264360"/>
            <a:ext cx="3960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13: Contours with light source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504000" y="1080000"/>
            <a:ext cx="8062200" cy="71784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>
                <a:solidFill>
                  <a:srgbClr val="EBEBEB"/>
                </a:solidFill>
                <a:latin typeface="Century Gothic"/>
                <a:ea typeface="DejaVu Sans"/>
              </a:rPr>
              <a:t>Efforts to overcome the challenge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432000" y="2232000"/>
            <a:ext cx="1058220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IN" sz="1800" b="0" strike="noStrike" spc="-1" dirty="0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Convert the image to HSV colour space</a:t>
            </a:r>
            <a:endParaRPr lang="en-IN" sz="1800" b="0" strike="noStrike" spc="-1" dirty="0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Split the channels and remove the </a:t>
            </a:r>
            <a:endParaRPr lang="en-IN" sz="18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illumination effect from V component</a:t>
            </a:r>
            <a:endParaRPr lang="en-IN" sz="1800" b="0" strike="noStrike" spc="-1" dirty="0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Merge the channels</a:t>
            </a:r>
            <a:endParaRPr lang="en-IN" sz="1800" b="0" strike="noStrike" spc="-1" dirty="0">
              <a:latin typeface="Arial"/>
            </a:endParaRPr>
          </a:p>
          <a:p>
            <a:pPr marL="252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The output worked considerably but </a:t>
            </a:r>
            <a:endParaRPr lang="en-IN" sz="1800" b="0" strike="noStrike" spc="-1" dirty="0">
              <a:latin typeface="Arial"/>
            </a:endParaRPr>
          </a:p>
          <a:p>
            <a:pPr marL="252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</a:pPr>
            <a:r>
              <a:rPr lang="en-IN" sz="1800" b="0" strike="noStrike" spc="-1" dirty="0">
                <a:solidFill>
                  <a:srgbClr val="404040"/>
                </a:solidFill>
                <a:latin typeface="Century Gothic"/>
                <a:ea typeface="Noto Sans CJK SC Regular"/>
              </a:rPr>
              <a:t>affected other contours </a:t>
            </a:r>
            <a:endParaRPr lang="en-IN" sz="1800" b="0" strike="noStrike" spc="-1" dirty="0">
              <a:latin typeface="Arial"/>
            </a:endParaRPr>
          </a:p>
        </p:txBody>
      </p:sp>
      <p:pic>
        <p:nvPicPr>
          <p:cNvPr id="261" name="Picture 260"/>
          <p:cNvPicPr/>
          <p:nvPr/>
        </p:nvPicPr>
        <p:blipFill>
          <a:blip r:embed="rId2"/>
          <a:srcRect l="68002" t="47745" r="20866" b="21851"/>
          <a:stretch/>
        </p:blipFill>
        <p:spPr>
          <a:xfrm>
            <a:off x="9720000" y="2952000"/>
            <a:ext cx="1582200" cy="2086200"/>
          </a:xfrm>
          <a:prstGeom prst="rect">
            <a:avLst/>
          </a:prstGeom>
          <a:ln>
            <a:noFill/>
          </a:ln>
        </p:spPr>
      </p:pic>
      <p:pic>
        <p:nvPicPr>
          <p:cNvPr id="262" name="Picture 261"/>
          <p:cNvPicPr/>
          <p:nvPr/>
        </p:nvPicPr>
        <p:blipFill>
          <a:blip r:embed="rId3"/>
          <a:srcRect l="61177" t="37522" r="33447" b="43507"/>
          <a:stretch/>
        </p:blipFill>
        <p:spPr>
          <a:xfrm>
            <a:off x="6048000" y="2880000"/>
            <a:ext cx="1438200" cy="2230200"/>
          </a:xfrm>
          <a:prstGeom prst="rect">
            <a:avLst/>
          </a:prstGeom>
          <a:ln>
            <a:noFill/>
          </a:ln>
        </p:spPr>
      </p:pic>
      <p:pic>
        <p:nvPicPr>
          <p:cNvPr id="263" name="Picture 262"/>
          <p:cNvPicPr/>
          <p:nvPr/>
        </p:nvPicPr>
        <p:blipFill>
          <a:blip r:embed="rId4"/>
          <a:srcRect l="62356" t="39622" r="31675" b="38257"/>
          <a:stretch/>
        </p:blipFill>
        <p:spPr>
          <a:xfrm>
            <a:off x="7848000" y="2880000"/>
            <a:ext cx="1438200" cy="2157840"/>
          </a:xfrm>
          <a:prstGeom prst="rect">
            <a:avLst/>
          </a:prstGeom>
          <a:ln>
            <a:noFill/>
          </a:ln>
        </p:spPr>
      </p:pic>
      <p:grpSp>
        <p:nvGrpSpPr>
          <p:cNvPr id="264" name="Group 3"/>
          <p:cNvGrpSpPr/>
          <p:nvPr/>
        </p:nvGrpSpPr>
        <p:grpSpPr>
          <a:xfrm>
            <a:off x="6192000" y="5262408"/>
            <a:ext cx="4822200" cy="740880"/>
            <a:chOff x="6192000" y="5262408"/>
            <a:chExt cx="4822200" cy="740880"/>
          </a:xfrm>
        </p:grpSpPr>
        <p:sp>
          <p:nvSpPr>
            <p:cNvPr id="265" name="CustomShape 4"/>
            <p:cNvSpPr/>
            <p:nvPr/>
          </p:nvSpPr>
          <p:spPr>
            <a:xfrm>
              <a:off x="6192000" y="5279940"/>
              <a:ext cx="1224000" cy="3330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IN" sz="1100" b="0" strike="noStrike" spc="-1" dirty="0">
                  <a:solidFill>
                    <a:srgbClr val="CE181E"/>
                  </a:solidFill>
                  <a:latin typeface="Century Gothic"/>
                  <a:ea typeface="DejaVu Sans"/>
                </a:rPr>
                <a:t>V Component</a:t>
              </a:r>
              <a:endParaRPr lang="en-IN" sz="1100" b="0" strike="noStrike" spc="-1" dirty="0">
                <a:latin typeface="Arial"/>
              </a:endParaRPr>
            </a:p>
          </p:txBody>
        </p:sp>
        <p:sp>
          <p:nvSpPr>
            <p:cNvPr id="266" name="CustomShape 5"/>
            <p:cNvSpPr/>
            <p:nvPr/>
          </p:nvSpPr>
          <p:spPr>
            <a:xfrm>
              <a:off x="9864000" y="5273820"/>
              <a:ext cx="1150200" cy="3330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IN" sz="1100" b="0" strike="noStrike" spc="-1" dirty="0">
                  <a:solidFill>
                    <a:srgbClr val="CE181E"/>
                  </a:solidFill>
                  <a:latin typeface="Century Gothic"/>
                  <a:ea typeface="DejaVu Sans"/>
                </a:rPr>
                <a:t>Output</a:t>
              </a:r>
              <a:endParaRPr lang="en-IN" sz="1100" b="0" strike="noStrike" spc="-1" dirty="0">
                <a:latin typeface="Arial"/>
              </a:endParaRPr>
            </a:p>
          </p:txBody>
        </p:sp>
        <p:sp>
          <p:nvSpPr>
            <p:cNvPr id="267" name="CustomShape 6"/>
            <p:cNvSpPr/>
            <p:nvPr/>
          </p:nvSpPr>
          <p:spPr>
            <a:xfrm>
              <a:off x="7703100" y="5262408"/>
              <a:ext cx="1726200" cy="740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IN" sz="1100" b="0" strike="noStrike" spc="-1" dirty="0">
                  <a:solidFill>
                    <a:srgbClr val="CE181E"/>
                  </a:solidFill>
                  <a:latin typeface="Century Gothic"/>
                  <a:ea typeface="DejaVu Sans"/>
                </a:rPr>
                <a:t>Removing pixels with high brightness</a:t>
              </a:r>
              <a:endParaRPr lang="en-IN" sz="1100" b="0" strike="noStrike" spc="-1" dirty="0">
                <a:latin typeface="Arial"/>
              </a:endParaRPr>
            </a:p>
          </p:txBody>
        </p:sp>
      </p:grpSp>
      <p:sp>
        <p:nvSpPr>
          <p:cNvPr id="268" name="TextShape 7"/>
          <p:cNvSpPr txBox="1"/>
          <p:nvPr/>
        </p:nvSpPr>
        <p:spPr>
          <a:xfrm>
            <a:off x="5760000" y="6048000"/>
            <a:ext cx="6048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 dirty="0">
                <a:solidFill>
                  <a:srgbClr val="CE181E"/>
                </a:solidFill>
                <a:latin typeface="Arial"/>
                <a:ea typeface="DejaVu Sans"/>
              </a:rPr>
              <a:t>Figure 14: Removing High brightness parts from V component</a:t>
            </a:r>
            <a:endParaRPr lang="en-IN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5312" y="1267444"/>
            <a:ext cx="6886152" cy="489364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2"/>
                </a:solidFill>
              </a:rPr>
              <a:t>Every Vehicle is assigned an ID</a:t>
            </a:r>
          </a:p>
          <a:p>
            <a:endParaRPr lang="en-IN" sz="2400" dirty="0" smtClean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2"/>
                </a:solidFill>
              </a:rPr>
              <a:t>Position of the Vehicle is updated after every frame</a:t>
            </a:r>
          </a:p>
          <a:p>
            <a:endParaRPr lang="en-IN" sz="2400" dirty="0" smtClean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2"/>
                </a:solidFill>
              </a:rPr>
              <a:t>Centroid based Tracking</a:t>
            </a:r>
          </a:p>
          <a:p>
            <a:endParaRPr lang="en-IN" sz="2400" dirty="0" smtClean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2"/>
                </a:solidFill>
              </a:rPr>
              <a:t>Nearest Centroid is the next position</a:t>
            </a:r>
          </a:p>
          <a:p>
            <a:endParaRPr lang="en-IN" sz="2400" dirty="0" smtClean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2"/>
                </a:solidFill>
              </a:rPr>
              <a:t>If vehicle not seen for more than 3 frames it is removed</a:t>
            </a:r>
          </a:p>
          <a:p>
            <a:endParaRPr lang="en-IN" sz="2400" dirty="0" smtClean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2"/>
                </a:solidFill>
              </a:rPr>
              <a:t>To improve the overlapping contours </a:t>
            </a:r>
            <a:r>
              <a:rPr lang="en-IN" sz="2400" dirty="0">
                <a:solidFill>
                  <a:schemeClr val="bg2"/>
                </a:solidFill>
              </a:rPr>
              <a:t>H</a:t>
            </a:r>
            <a:r>
              <a:rPr lang="en-IN" sz="2400" dirty="0" smtClean="0">
                <a:solidFill>
                  <a:schemeClr val="bg2"/>
                </a:solidFill>
              </a:rPr>
              <a:t>ierarchy was used</a:t>
            </a:r>
            <a:endParaRPr lang="en-IN" sz="2400" dirty="0" smtClean="0">
              <a:solidFill>
                <a:schemeClr val="bg2"/>
              </a:solidFill>
            </a:endParaRPr>
          </a:p>
        </p:txBody>
      </p:sp>
      <p:sp>
        <p:nvSpPr>
          <p:cNvPr id="3" name="CustomShape 1"/>
          <p:cNvSpPr/>
          <p:nvPr/>
        </p:nvSpPr>
        <p:spPr>
          <a:xfrm>
            <a:off x="4004352" y="229275"/>
            <a:ext cx="2760408" cy="7178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 smtClean="0">
                <a:solidFill>
                  <a:srgbClr val="EBEBEB"/>
                </a:solidFill>
                <a:latin typeface="Century Gothic"/>
                <a:ea typeface="DejaVu Sans"/>
              </a:rPr>
              <a:t>Tracking</a:t>
            </a:r>
            <a:endParaRPr lang="en-IN" sz="3600" b="0" strike="noStrike" spc="-1" dirty="0">
              <a:latin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0" t="46999" r="49778" b="21141"/>
          <a:stretch/>
        </p:blipFill>
        <p:spPr>
          <a:xfrm>
            <a:off x="7690104" y="1536192"/>
            <a:ext cx="4078224" cy="2556068"/>
          </a:xfrm>
          <a:prstGeom prst="rect">
            <a:avLst/>
          </a:prstGeom>
        </p:spPr>
      </p:pic>
      <p:sp>
        <p:nvSpPr>
          <p:cNvPr id="5" name="TextShape 7"/>
          <p:cNvSpPr txBox="1"/>
          <p:nvPr/>
        </p:nvSpPr>
        <p:spPr>
          <a:xfrm>
            <a:off x="7808976" y="4328928"/>
            <a:ext cx="4041648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 dirty="0">
                <a:solidFill>
                  <a:srgbClr val="CE181E"/>
                </a:solidFill>
                <a:latin typeface="Arial"/>
                <a:ea typeface="DejaVu Sans"/>
              </a:rPr>
              <a:t>Figure </a:t>
            </a:r>
            <a:r>
              <a:rPr lang="en-IN" sz="1800" b="0" strike="noStrike" spc="-1" dirty="0" smtClean="0">
                <a:solidFill>
                  <a:srgbClr val="CE181E"/>
                </a:solidFill>
                <a:latin typeface="Arial"/>
                <a:ea typeface="DejaVu Sans"/>
              </a:rPr>
              <a:t>15: Trail of positions due to </a:t>
            </a:r>
            <a:r>
              <a:rPr lang="en-IN" spc="-1" dirty="0" smtClean="0">
                <a:solidFill>
                  <a:srgbClr val="CE181E"/>
                </a:solidFill>
                <a:latin typeface="Arial"/>
                <a:ea typeface="DejaVu Sans"/>
              </a:rPr>
              <a:t>tracking</a:t>
            </a:r>
            <a:endParaRPr lang="en-IN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66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1042920" y="844560"/>
            <a:ext cx="5056128" cy="7261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N" sz="3600" b="0" strike="noStrike" spc="-1" dirty="0">
                <a:solidFill>
                  <a:srgbClr val="EBEBEB"/>
                </a:solidFill>
                <a:latin typeface="Century Gothic"/>
                <a:ea typeface="DejaVu Sans"/>
              </a:rPr>
              <a:t>Image Enhancement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181080" y="2500920"/>
            <a:ext cx="12009600" cy="480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056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600" b="1" strike="noStrike" spc="-1">
                <a:solidFill>
                  <a:srgbClr val="404040"/>
                </a:solidFill>
                <a:latin typeface="Century Gothic"/>
                <a:ea typeface="DejaVu Sans"/>
              </a:rPr>
              <a:t>Histogram Equalization</a:t>
            </a:r>
            <a:endParaRPr lang="en-IN" sz="1600" b="0" strike="noStrike" spc="-1">
              <a:latin typeface="Arial"/>
            </a:endParaRPr>
          </a:p>
          <a:p>
            <a:pPr marL="743040" lvl="1" indent="-28332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Image has 256 pixel brightness values so there are 256 bins and the number of pixels are depicted using histogram</a:t>
            </a:r>
            <a:endParaRPr lang="en-IN" sz="1600" b="0" strike="noStrike" spc="-1">
              <a:latin typeface="Arial"/>
            </a:endParaRPr>
          </a:p>
          <a:p>
            <a:pPr marL="743040" lvl="1" indent="-28332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600" b="1" strike="noStrike" spc="-1">
                <a:solidFill>
                  <a:srgbClr val="404040"/>
                </a:solidFill>
                <a:latin typeface="Century Gothic"/>
                <a:ea typeface="DejaVu Sans"/>
              </a:rPr>
              <a:t>Histogram equalization</a:t>
            </a:r>
            <a:r>
              <a:rPr lang="en-IN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 is a technique for adjusting </a:t>
            </a:r>
            <a:r>
              <a:rPr lang="en-IN" sz="1600" b="1" strike="noStrike" spc="-1">
                <a:solidFill>
                  <a:srgbClr val="404040"/>
                </a:solidFill>
                <a:latin typeface="Century Gothic"/>
                <a:ea typeface="DejaVu Sans"/>
              </a:rPr>
              <a:t>image</a:t>
            </a:r>
            <a:r>
              <a:rPr lang="en-IN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 intensities to enhance contrast</a:t>
            </a:r>
            <a:endParaRPr lang="en-IN" sz="1600" b="0" strike="noStrike" spc="-1"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600" b="1" strike="noStrike" spc="-1">
                <a:solidFill>
                  <a:srgbClr val="404040"/>
                </a:solidFill>
                <a:latin typeface="Century Gothic"/>
                <a:ea typeface="DejaVu Sans"/>
              </a:rPr>
              <a:t>Adaptive histogram equalization</a:t>
            </a:r>
            <a:endParaRPr lang="en-IN" sz="1600" b="0" strike="noStrike" spc="-1">
              <a:latin typeface="Arial"/>
            </a:endParaRPr>
          </a:p>
          <a:p>
            <a:pPr marL="743040" lvl="1" indent="-28332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400" b="1" strike="noStrike" spc="-1">
                <a:solidFill>
                  <a:srgbClr val="404040"/>
                </a:solidFill>
                <a:latin typeface="Century Gothic"/>
                <a:ea typeface="DejaVu Sans"/>
              </a:rPr>
              <a:t>Adaptive histogram equalization</a:t>
            </a:r>
            <a:r>
              <a:rPr lang="en-IN" sz="14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 (AHE) is a technique used to improve contrast in images. </a:t>
            </a:r>
            <a:endParaRPr lang="en-IN" sz="1400" b="0" strike="noStrike" spc="-1">
              <a:latin typeface="Arial"/>
            </a:endParaRPr>
          </a:p>
          <a:p>
            <a:pPr marL="743040" lvl="1" indent="-28332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4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It differs from ordinary histogram equalization in the respect that the adaptive method computes several histograms, each corresponding to a distinct section of the image, and uses them to redistribute the lightness values of the image. </a:t>
            </a:r>
            <a:endParaRPr lang="en-IN" sz="1400" b="0" strike="noStrike" spc="-1">
              <a:latin typeface="Arial"/>
            </a:endParaRPr>
          </a:p>
          <a:p>
            <a:pPr marL="743040" lvl="1" indent="-28332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4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It helps in improving the local contrast and enhancing the edges in each region of an image.</a:t>
            </a:r>
            <a:endParaRPr lang="en-IN" sz="1400" b="0" strike="noStrike" spc="-1"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1" strike="noStrike" spc="-1">
                <a:solidFill>
                  <a:srgbClr val="404040"/>
                </a:solidFill>
                <a:latin typeface="Century Gothic"/>
                <a:ea typeface="DejaVu Sans"/>
              </a:rPr>
              <a:t>CLAHE</a:t>
            </a:r>
            <a:endParaRPr lang="en-IN" sz="1800" b="0" strike="noStrike" spc="-1">
              <a:latin typeface="Arial"/>
            </a:endParaRPr>
          </a:p>
          <a:p>
            <a:pPr marL="743040" lvl="1" indent="-283320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4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AHE overamplifies noise in homogeneous regions of an image. A variant of AHE, </a:t>
            </a:r>
            <a:r>
              <a:rPr lang="en-IN" sz="1400" b="1" strike="noStrike" spc="-1">
                <a:solidFill>
                  <a:srgbClr val="404040"/>
                </a:solidFill>
                <a:latin typeface="Century Gothic"/>
                <a:ea typeface="DejaVu Sans"/>
              </a:rPr>
              <a:t>Contrast Limited Adaptive Histogram Equalization</a:t>
            </a:r>
            <a:r>
              <a:rPr lang="en-IN" sz="14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 (CLAHE) prevents this by limiting the amplification.</a:t>
            </a:r>
            <a:endParaRPr lang="en-IN" sz="1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2240" y="1669780"/>
            <a:ext cx="4600152" cy="304698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2"/>
                </a:solidFill>
              </a:rPr>
              <a:t>Dividers Placed at specific positions</a:t>
            </a:r>
          </a:p>
          <a:p>
            <a:endParaRPr lang="en-IN" sz="2400" dirty="0" smtClean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2"/>
                </a:solidFill>
              </a:rPr>
              <a:t>Entity crossing the divider increases the count</a:t>
            </a:r>
          </a:p>
          <a:p>
            <a:endParaRPr lang="en-IN" sz="2400" dirty="0" smtClean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2"/>
                </a:solidFill>
              </a:rPr>
              <a:t>Different count for incoming and outgoing Entities</a:t>
            </a:r>
            <a:endParaRPr lang="en-IN" sz="2400" dirty="0" smtClean="0">
              <a:solidFill>
                <a:schemeClr val="bg2"/>
              </a:solidFill>
            </a:endParaRPr>
          </a:p>
        </p:txBody>
      </p:sp>
      <p:sp>
        <p:nvSpPr>
          <p:cNvPr id="5" name="CustomShape 1"/>
          <p:cNvSpPr/>
          <p:nvPr/>
        </p:nvSpPr>
        <p:spPr>
          <a:xfrm>
            <a:off x="3848904" y="403011"/>
            <a:ext cx="2760408" cy="7178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 smtClean="0">
                <a:solidFill>
                  <a:srgbClr val="EBEBEB"/>
                </a:solidFill>
                <a:latin typeface="Century Gothic"/>
                <a:ea typeface="DejaVu Sans"/>
              </a:rPr>
              <a:t>Counting</a:t>
            </a:r>
            <a:endParaRPr lang="en-IN" sz="3600" b="0" strike="noStrike" spc="-1" dirty="0"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7" t="35278" r="46822" b="36494"/>
          <a:stretch/>
        </p:blipFill>
        <p:spPr>
          <a:xfrm>
            <a:off x="8751249" y="1669780"/>
            <a:ext cx="2989647" cy="33010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44" t="35722" r="50583" b="33133"/>
          <a:stretch/>
        </p:blipFill>
        <p:spPr>
          <a:xfrm>
            <a:off x="6473952" y="1669780"/>
            <a:ext cx="2029968" cy="3301069"/>
          </a:xfrm>
          <a:prstGeom prst="rect">
            <a:avLst/>
          </a:prstGeom>
        </p:spPr>
      </p:pic>
      <p:sp>
        <p:nvSpPr>
          <p:cNvPr id="8" name="TextShape 7"/>
          <p:cNvSpPr txBox="1"/>
          <p:nvPr/>
        </p:nvSpPr>
        <p:spPr>
          <a:xfrm>
            <a:off x="6290352" y="5519778"/>
            <a:ext cx="6048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 dirty="0">
                <a:solidFill>
                  <a:srgbClr val="CE181E"/>
                </a:solidFill>
                <a:latin typeface="Arial"/>
                <a:ea typeface="DejaVu Sans"/>
              </a:rPr>
              <a:t>Figure </a:t>
            </a:r>
            <a:r>
              <a:rPr lang="en-IN" sz="1800" b="0" strike="noStrike" spc="-1" dirty="0" smtClean="0">
                <a:solidFill>
                  <a:srgbClr val="CE181E"/>
                </a:solidFill>
                <a:latin typeface="Arial"/>
                <a:ea typeface="DejaVu Sans"/>
              </a:rPr>
              <a:t>16: Count increased when last position </a:t>
            </a:r>
            <a:r>
              <a:rPr lang="en-IN" sz="1800" b="0" strike="noStrike" spc="-1" dirty="0" err="1" smtClean="0">
                <a:solidFill>
                  <a:srgbClr val="CE181E"/>
                </a:solidFill>
                <a:latin typeface="Arial"/>
                <a:ea typeface="DejaVu Sans"/>
              </a:rPr>
              <a:t>crpssed</a:t>
            </a:r>
            <a:r>
              <a:rPr lang="en-IN" sz="1800" b="0" strike="noStrike" spc="-1" dirty="0" smtClean="0">
                <a:solidFill>
                  <a:srgbClr val="CE181E"/>
                </a:solidFill>
                <a:latin typeface="Arial"/>
                <a:ea typeface="DejaVu Sans"/>
              </a:rPr>
              <a:t> the border </a:t>
            </a:r>
            <a:endParaRPr lang="en-IN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973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2" t="24626" r="20607" b="9116"/>
          <a:stretch/>
        </p:blipFill>
        <p:spPr>
          <a:xfrm>
            <a:off x="6097174" y="0"/>
            <a:ext cx="6096414" cy="34125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9" t="24267" r="20882" b="8933"/>
          <a:stretch/>
        </p:blipFill>
        <p:spPr>
          <a:xfrm>
            <a:off x="0" y="0"/>
            <a:ext cx="6035040" cy="3412591"/>
          </a:xfrm>
          <a:prstGeom prst="rect">
            <a:avLst/>
          </a:prstGeom>
        </p:spPr>
      </p:pic>
      <p:sp>
        <p:nvSpPr>
          <p:cNvPr id="9" name="TextShape 7"/>
          <p:cNvSpPr txBox="1"/>
          <p:nvPr/>
        </p:nvSpPr>
        <p:spPr>
          <a:xfrm>
            <a:off x="3666024" y="3491871"/>
            <a:ext cx="6048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 dirty="0">
                <a:solidFill>
                  <a:srgbClr val="CE181E"/>
                </a:solidFill>
                <a:latin typeface="Arial"/>
                <a:ea typeface="DejaVu Sans"/>
              </a:rPr>
              <a:t>Figure </a:t>
            </a:r>
            <a:r>
              <a:rPr lang="en-IN" sz="1800" b="0" strike="noStrike" spc="-1" dirty="0" smtClean="0">
                <a:solidFill>
                  <a:srgbClr val="CE181E"/>
                </a:solidFill>
                <a:latin typeface="Arial"/>
                <a:ea typeface="DejaVu Sans"/>
              </a:rPr>
              <a:t>17: Early </a:t>
            </a:r>
            <a:r>
              <a:rPr lang="en-IN" spc="-1" dirty="0" smtClean="0">
                <a:solidFill>
                  <a:srgbClr val="CE181E"/>
                </a:solidFill>
                <a:latin typeface="Arial"/>
                <a:ea typeface="DejaVu Sans"/>
              </a:rPr>
              <a:t>m</a:t>
            </a:r>
            <a:r>
              <a:rPr lang="en-IN" sz="1800" b="0" strike="noStrike" spc="-1" dirty="0" smtClean="0">
                <a:solidFill>
                  <a:srgbClr val="CE181E"/>
                </a:solidFill>
                <a:latin typeface="Arial"/>
                <a:ea typeface="DejaVu Sans"/>
              </a:rPr>
              <a:t>orning, Counting and Tracking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1616" y="5299948"/>
            <a:ext cx="3758904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Merging of Nearby Contours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Contours due to Illumination</a:t>
            </a:r>
            <a:endParaRPr lang="en-IN" dirty="0" smtClean="0">
              <a:solidFill>
                <a:schemeClr val="bg2"/>
              </a:solidFill>
            </a:endParaRPr>
          </a:p>
        </p:txBody>
      </p:sp>
      <p:sp>
        <p:nvSpPr>
          <p:cNvPr id="12" name="CustomShape 1"/>
          <p:cNvSpPr/>
          <p:nvPr/>
        </p:nvSpPr>
        <p:spPr>
          <a:xfrm>
            <a:off x="401616" y="4353219"/>
            <a:ext cx="2760408" cy="7178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 smtClean="0">
                <a:solidFill>
                  <a:srgbClr val="EBEBEB"/>
                </a:solidFill>
                <a:latin typeface="Century Gothic"/>
                <a:ea typeface="DejaVu Sans"/>
              </a:rPr>
              <a:t>Challenges</a:t>
            </a:r>
            <a:endParaRPr lang="en-IN" sz="3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483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1" t="18767" r="23972" b="14477"/>
          <a:stretch/>
        </p:blipFill>
        <p:spPr>
          <a:xfrm>
            <a:off x="6121972" y="0"/>
            <a:ext cx="6071616" cy="34243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4" t="18800" r="24031" b="14800"/>
          <a:stretch/>
        </p:blipFill>
        <p:spPr>
          <a:xfrm>
            <a:off x="0" y="0"/>
            <a:ext cx="6071616" cy="34243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5400" y="5327380"/>
            <a:ext cx="6313932" cy="92333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Change in road texture (rain)</a:t>
            </a:r>
            <a:r>
              <a:rPr lang="en-IN" dirty="0">
                <a:solidFill>
                  <a:schemeClr val="bg2"/>
                </a:solidFill>
              </a:rPr>
              <a:t> </a:t>
            </a:r>
            <a:r>
              <a:rPr lang="en-IN" dirty="0" smtClean="0">
                <a:solidFill>
                  <a:schemeClr val="bg2"/>
                </a:solidFill>
              </a:rPr>
              <a:t>-&gt; Reflection Detected as contour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Buses not having good contours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Drops on camera lens</a:t>
            </a:r>
          </a:p>
        </p:txBody>
      </p:sp>
      <p:sp>
        <p:nvSpPr>
          <p:cNvPr id="8" name="TextShape 7"/>
          <p:cNvSpPr txBox="1"/>
          <p:nvPr/>
        </p:nvSpPr>
        <p:spPr>
          <a:xfrm>
            <a:off x="3666024" y="3491871"/>
            <a:ext cx="6048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 dirty="0">
                <a:solidFill>
                  <a:srgbClr val="CE181E"/>
                </a:solidFill>
                <a:latin typeface="Arial"/>
                <a:ea typeface="DejaVu Sans"/>
              </a:rPr>
              <a:t>Figure </a:t>
            </a:r>
            <a:r>
              <a:rPr lang="en-IN" sz="1800" b="0" strike="noStrike" spc="-1" dirty="0" smtClean="0">
                <a:solidFill>
                  <a:srgbClr val="CE181E"/>
                </a:solidFill>
                <a:latin typeface="Arial"/>
                <a:ea typeface="DejaVu Sans"/>
              </a:rPr>
              <a:t>18: Morning, Counting and Tracking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9" name="CustomShape 1"/>
          <p:cNvSpPr/>
          <p:nvPr/>
        </p:nvSpPr>
        <p:spPr>
          <a:xfrm>
            <a:off x="275400" y="4380651"/>
            <a:ext cx="2760408" cy="7178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 smtClean="0">
                <a:solidFill>
                  <a:srgbClr val="EBEBEB"/>
                </a:solidFill>
                <a:latin typeface="Century Gothic"/>
                <a:ea typeface="DejaVu Sans"/>
              </a:rPr>
              <a:t>Challenges</a:t>
            </a:r>
            <a:endParaRPr lang="en-IN" sz="3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659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4" t="24000" r="20432" b="9067"/>
          <a:stretch/>
        </p:blipFill>
        <p:spPr>
          <a:xfrm>
            <a:off x="6131658" y="-26668"/>
            <a:ext cx="6061930" cy="34230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9" t="24400" r="20881" b="9200"/>
          <a:stretch/>
        </p:blipFill>
        <p:spPr>
          <a:xfrm>
            <a:off x="0" y="-9144"/>
            <a:ext cx="6076252" cy="3423047"/>
          </a:xfrm>
          <a:prstGeom prst="rect">
            <a:avLst/>
          </a:prstGeom>
        </p:spPr>
      </p:pic>
      <p:sp>
        <p:nvSpPr>
          <p:cNvPr id="8" name="TextShape 7"/>
          <p:cNvSpPr txBox="1"/>
          <p:nvPr/>
        </p:nvSpPr>
        <p:spPr>
          <a:xfrm>
            <a:off x="3617670" y="3444237"/>
            <a:ext cx="6048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 dirty="0">
                <a:solidFill>
                  <a:srgbClr val="CE181E"/>
                </a:solidFill>
                <a:latin typeface="Arial"/>
                <a:ea typeface="DejaVu Sans"/>
              </a:rPr>
              <a:t>Figure </a:t>
            </a:r>
            <a:r>
              <a:rPr lang="en-IN" sz="1800" b="0" strike="noStrike" spc="-1" dirty="0" smtClean="0">
                <a:solidFill>
                  <a:srgbClr val="CE181E"/>
                </a:solidFill>
                <a:latin typeface="Arial"/>
                <a:ea typeface="DejaVu Sans"/>
              </a:rPr>
              <a:t>19: Evening, Counting and Tracking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4544" y="4993246"/>
            <a:ext cx="6313932" cy="147732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Change in road texture (rain) -&gt; Reflection Detected as contour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Buses not having good contours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Moving water on road detected as contour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Problems due to illumination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</a:rPr>
              <a:t>Multiple contours due to occlusion</a:t>
            </a:r>
            <a:endParaRPr lang="en-IN" dirty="0" smtClean="0">
              <a:solidFill>
                <a:schemeClr val="bg2"/>
              </a:solidFill>
            </a:endParaRPr>
          </a:p>
        </p:txBody>
      </p:sp>
      <p:sp>
        <p:nvSpPr>
          <p:cNvPr id="10" name="CustomShape 1"/>
          <p:cNvSpPr/>
          <p:nvPr/>
        </p:nvSpPr>
        <p:spPr>
          <a:xfrm>
            <a:off x="284544" y="4046517"/>
            <a:ext cx="2760408" cy="7178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 smtClean="0">
                <a:solidFill>
                  <a:srgbClr val="EBEBEB"/>
                </a:solidFill>
                <a:latin typeface="Century Gothic"/>
                <a:ea typeface="DejaVu Sans"/>
              </a:rPr>
              <a:t>Challenges</a:t>
            </a:r>
            <a:endParaRPr lang="en-IN" sz="3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462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4529937"/>
              </p:ext>
            </p:extLst>
          </p:nvPr>
        </p:nvGraphicFramePr>
        <p:xfrm>
          <a:off x="832104" y="1459978"/>
          <a:ext cx="10158986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7048"/>
                <a:gridCol w="2660904"/>
                <a:gridCol w="3127248"/>
                <a:gridCol w="2843786"/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S.</a:t>
                      </a:r>
                      <a:r>
                        <a:rPr lang="en-IN" baseline="0" dirty="0" smtClean="0"/>
                        <a:t> No.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Category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Challenges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Changes</a:t>
                      </a:r>
                      <a:r>
                        <a:rPr lang="en-IN" baseline="0" dirty="0" smtClean="0"/>
                        <a:t> Made and Observations</a:t>
                      </a:r>
                      <a:endParaRPr lang="en-IN" dirty="0"/>
                    </a:p>
                  </a:txBody>
                  <a:tcPr/>
                </a:tc>
              </a:tr>
              <a:tr h="320040">
                <a:tc rowSpan="2">
                  <a:txBody>
                    <a:bodyPr/>
                    <a:lstStyle/>
                    <a:p>
                      <a:r>
                        <a:rPr lang="en-IN" dirty="0" smtClean="0"/>
                        <a:t>1</a:t>
                      </a:r>
                      <a:endParaRPr lang="en-I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IN" dirty="0" smtClean="0"/>
                        <a:t>Day Time (09:30 AM</a:t>
                      </a:r>
                      <a:r>
                        <a:rPr lang="en-IN" baseline="0" dirty="0" smtClean="0"/>
                        <a:t> to 11:30 AM)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Merging of nearby contours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Reduced</a:t>
                      </a:r>
                      <a:r>
                        <a:rPr lang="en-IN" baseline="0" dirty="0" smtClean="0"/>
                        <a:t> Dilation</a:t>
                      </a:r>
                    </a:p>
                    <a:p>
                      <a:r>
                        <a:rPr lang="en-IN" baseline="0" dirty="0" smtClean="0"/>
                        <a:t>and changed Kernel size</a:t>
                      </a:r>
                    </a:p>
                    <a:p>
                      <a:r>
                        <a:rPr lang="en-IN" baseline="0" dirty="0" smtClean="0"/>
                        <a:t>(improved results)</a:t>
                      </a:r>
                      <a:endParaRPr lang="en-IN" dirty="0"/>
                    </a:p>
                  </a:txBody>
                  <a:tcPr/>
                </a:tc>
              </a:tr>
              <a:tr h="32004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Overlapping</a:t>
                      </a:r>
                      <a:r>
                        <a:rPr lang="en-IN" baseline="0" dirty="0" smtClean="0"/>
                        <a:t> Contours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Used Hierarchy</a:t>
                      </a:r>
                    </a:p>
                    <a:p>
                      <a:r>
                        <a:rPr lang="en-IN" dirty="0" smtClean="0"/>
                        <a:t>(improved results)</a:t>
                      </a:r>
                      <a:endParaRPr lang="en-IN" dirty="0"/>
                    </a:p>
                  </a:txBody>
                  <a:tcPr/>
                </a:tc>
              </a:tr>
              <a:tr h="457200">
                <a:tc rowSpan="2">
                  <a:txBody>
                    <a:bodyPr/>
                    <a:lstStyle/>
                    <a:p>
                      <a:r>
                        <a:rPr lang="en-IN" dirty="0" smtClean="0"/>
                        <a:t>2</a:t>
                      </a:r>
                      <a:endParaRPr lang="en-I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IN" dirty="0" smtClean="0"/>
                        <a:t>Early Morning (5:30 AM</a:t>
                      </a:r>
                      <a:r>
                        <a:rPr lang="en-IN" baseline="0" dirty="0" smtClean="0"/>
                        <a:t> to 7:00 AM)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Illumination</a:t>
                      </a:r>
                      <a:r>
                        <a:rPr lang="en-IN" baseline="0" dirty="0" smtClean="0"/>
                        <a:t> making false contours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IN" dirty="0" smtClean="0"/>
                        <a:t>Trade of</a:t>
                      </a:r>
                      <a:r>
                        <a:rPr lang="en-IN" baseline="0" dirty="0" smtClean="0"/>
                        <a:t> between reducing illumination and effect on nearby contours</a:t>
                      </a:r>
                      <a:endParaRPr lang="en-IN" dirty="0"/>
                    </a:p>
                  </a:txBody>
                  <a:tcPr/>
                </a:tc>
              </a:tr>
              <a:tr h="4572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Merging of nearby contours</a:t>
                      </a:r>
                      <a:endParaRPr lang="en-I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320040">
                <a:tc rowSpan="2">
                  <a:txBody>
                    <a:bodyPr/>
                    <a:lstStyle/>
                    <a:p>
                      <a:r>
                        <a:rPr lang="en-IN" dirty="0" smtClean="0"/>
                        <a:t>3</a:t>
                      </a:r>
                      <a:endParaRPr lang="en-I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IN" dirty="0" smtClean="0"/>
                        <a:t>Evening</a:t>
                      </a:r>
                      <a:r>
                        <a:rPr lang="en-IN" baseline="0" dirty="0" smtClean="0"/>
                        <a:t> to Night (16:30 to 18:30)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Moving water detected</a:t>
                      </a:r>
                      <a:r>
                        <a:rPr lang="en-IN" baseline="0" dirty="0" smtClean="0"/>
                        <a:t> as contours</a:t>
                      </a:r>
                      <a:endParaRPr lang="en-I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32004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Heavy illumination due to rain water reflection</a:t>
                      </a:r>
                      <a:endParaRPr lang="en-I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ustomShape 1"/>
          <p:cNvSpPr/>
          <p:nvPr/>
        </p:nvSpPr>
        <p:spPr>
          <a:xfrm>
            <a:off x="2432304" y="398061"/>
            <a:ext cx="6940296" cy="7178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 dirty="0" smtClean="0">
                <a:solidFill>
                  <a:srgbClr val="EBEBEB"/>
                </a:solidFill>
                <a:latin typeface="Century Gothic"/>
                <a:ea typeface="DejaVu Sans"/>
              </a:rPr>
              <a:t>Challenges And Observations </a:t>
            </a:r>
            <a:endParaRPr lang="en-IN" sz="3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944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1154880" y="947880"/>
            <a:ext cx="8759520" cy="72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N" sz="36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Time Line 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 rot="17700000">
            <a:off x="1461600" y="3301560"/>
            <a:ext cx="1353960" cy="65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1" name="CustomShape 3"/>
          <p:cNvSpPr/>
          <p:nvPr/>
        </p:nvSpPr>
        <p:spPr>
          <a:xfrm rot="17700000">
            <a:off x="2210760" y="3301920"/>
            <a:ext cx="1353960" cy="65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2" name="CustomShape 4"/>
          <p:cNvSpPr/>
          <p:nvPr/>
        </p:nvSpPr>
        <p:spPr>
          <a:xfrm rot="17700000">
            <a:off x="2960640" y="3301920"/>
            <a:ext cx="1353960" cy="65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3" name="CustomShape 5"/>
          <p:cNvSpPr/>
          <p:nvPr/>
        </p:nvSpPr>
        <p:spPr>
          <a:xfrm rot="17700000">
            <a:off x="3710160" y="3301920"/>
            <a:ext cx="1353960" cy="65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4" name="CustomShape 6"/>
          <p:cNvSpPr/>
          <p:nvPr/>
        </p:nvSpPr>
        <p:spPr>
          <a:xfrm rot="17700000">
            <a:off x="5817240" y="3301560"/>
            <a:ext cx="1353960" cy="65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5" name="CustomShape 7"/>
          <p:cNvSpPr/>
          <p:nvPr/>
        </p:nvSpPr>
        <p:spPr>
          <a:xfrm rot="17700000">
            <a:off x="6566760" y="3301920"/>
            <a:ext cx="1353960" cy="65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6" name="CustomShape 8"/>
          <p:cNvSpPr/>
          <p:nvPr/>
        </p:nvSpPr>
        <p:spPr>
          <a:xfrm rot="17700000">
            <a:off x="8673120" y="3301920"/>
            <a:ext cx="1353960" cy="65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7" name="CustomShape 9"/>
          <p:cNvSpPr/>
          <p:nvPr/>
        </p:nvSpPr>
        <p:spPr>
          <a:xfrm rot="17700000">
            <a:off x="9962640" y="3301920"/>
            <a:ext cx="1353960" cy="65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78" name="Group 10"/>
          <p:cNvGrpSpPr/>
          <p:nvPr/>
        </p:nvGrpSpPr>
        <p:grpSpPr>
          <a:xfrm>
            <a:off x="85447" y="2638052"/>
            <a:ext cx="11919639" cy="4279190"/>
            <a:chOff x="-245063" y="2342992"/>
            <a:chExt cx="12916154" cy="4636951"/>
          </a:xfrm>
        </p:grpSpPr>
        <p:sp>
          <p:nvSpPr>
            <p:cNvPr id="280" name="CustomShape 12"/>
            <p:cNvSpPr/>
            <p:nvPr/>
          </p:nvSpPr>
          <p:spPr>
            <a:xfrm rot="17700000">
              <a:off x="-82946" y="2821680"/>
              <a:ext cx="1590120" cy="765359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8840" tIns="0" rIns="0" bIns="0" anchor="ctr"/>
            <a:lstStyle/>
            <a:p>
              <a:pPr>
                <a:lnSpc>
                  <a:spcPct val="90000"/>
                </a:lnSpc>
                <a:spcAft>
                  <a:spcPts val="1086"/>
                </a:spcAft>
              </a:pPr>
              <a:r>
                <a:rPr lang="en-IN" sz="3100" b="0" strike="noStrike" spc="-1">
                  <a:solidFill>
                    <a:srgbClr val="000000"/>
                  </a:solidFill>
                  <a:latin typeface="Century Gothic"/>
                  <a:ea typeface="DejaVu Sans"/>
                </a:rPr>
                <a:t>Phase 1</a:t>
              </a:r>
              <a:endParaRPr lang="en-IN" sz="3100" b="0" strike="noStrike" spc="-1">
                <a:latin typeface="Arial"/>
              </a:endParaRPr>
            </a:p>
          </p:txBody>
        </p:sp>
        <p:sp>
          <p:nvSpPr>
            <p:cNvPr id="281" name="CustomShape 13"/>
            <p:cNvSpPr/>
            <p:nvPr/>
          </p:nvSpPr>
          <p:spPr>
            <a:xfrm>
              <a:off x="1046964" y="4198027"/>
              <a:ext cx="662400" cy="662400"/>
            </a:xfrm>
            <a:prstGeom prst="ellipse">
              <a:avLst/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2" name="CustomShape 14"/>
            <p:cNvSpPr/>
            <p:nvPr/>
          </p:nvSpPr>
          <p:spPr>
            <a:xfrm rot="17700000">
              <a:off x="334535" y="5199376"/>
              <a:ext cx="1374840" cy="662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38160" bIns="0" anchor="ctr"/>
            <a:lstStyle/>
            <a:p>
              <a:pPr algn="r">
                <a:lnSpc>
                  <a:spcPct val="90000"/>
                </a:lnSpc>
                <a:spcAft>
                  <a:spcPts val="524"/>
                </a:spcAft>
              </a:pPr>
              <a:r>
                <a:rPr lang="en-IN" sz="15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Divide Video into Frames</a:t>
              </a:r>
              <a:endParaRPr lang="en-IN" sz="1500" b="0" strike="noStrike" spc="-1" dirty="0">
                <a:latin typeface="Arial"/>
              </a:endParaRPr>
            </a:p>
          </p:txBody>
        </p:sp>
        <p:sp>
          <p:nvSpPr>
            <p:cNvPr id="283" name="CustomShape 15"/>
            <p:cNvSpPr/>
            <p:nvPr/>
          </p:nvSpPr>
          <p:spPr>
            <a:xfrm>
              <a:off x="1746716" y="4198027"/>
              <a:ext cx="662400" cy="662400"/>
            </a:xfrm>
            <a:prstGeom prst="ellipse">
              <a:avLst/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4" name="CustomShape 16"/>
            <p:cNvSpPr/>
            <p:nvPr/>
          </p:nvSpPr>
          <p:spPr>
            <a:xfrm rot="17700000">
              <a:off x="908387" y="5253096"/>
              <a:ext cx="1514380" cy="6616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38160" bIns="0" anchor="ctr"/>
            <a:lstStyle/>
            <a:p>
              <a:pPr algn="r">
                <a:lnSpc>
                  <a:spcPct val="90000"/>
                </a:lnSpc>
                <a:spcAft>
                  <a:spcPts val="524"/>
                </a:spcAft>
              </a:pPr>
              <a:r>
                <a:rPr lang="en-IN" sz="15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Night Vision Enhancement</a:t>
              </a:r>
              <a:endParaRPr lang="en-IN" sz="1500" b="0" strike="noStrike" spc="-1" dirty="0">
                <a:latin typeface="Arial"/>
              </a:endParaRPr>
            </a:p>
          </p:txBody>
        </p:sp>
        <p:sp>
          <p:nvSpPr>
            <p:cNvPr id="285" name="CustomShape 17"/>
            <p:cNvSpPr/>
            <p:nvPr/>
          </p:nvSpPr>
          <p:spPr>
            <a:xfrm>
              <a:off x="5878472" y="4165564"/>
              <a:ext cx="662399" cy="662400"/>
            </a:xfrm>
            <a:prstGeom prst="ellipse">
              <a:avLst/>
            </a:prstGeom>
            <a:solidFill>
              <a:srgbClr val="7FAB5B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6" name="CustomShape 18"/>
            <p:cNvSpPr/>
            <p:nvPr/>
          </p:nvSpPr>
          <p:spPr>
            <a:xfrm rot="17700000">
              <a:off x="1700441" y="5199377"/>
              <a:ext cx="1374840" cy="662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38160" bIns="0" anchor="ctr"/>
            <a:lstStyle/>
            <a:p>
              <a:pPr algn="r">
                <a:lnSpc>
                  <a:spcPct val="90000"/>
                </a:lnSpc>
                <a:spcAft>
                  <a:spcPts val="524"/>
                </a:spcAft>
              </a:pPr>
              <a:r>
                <a:rPr lang="en-IN" sz="15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Background Subtraction</a:t>
              </a:r>
              <a:endParaRPr lang="en-IN" sz="1500" b="0" strike="noStrike" spc="-1" dirty="0">
                <a:latin typeface="Arial"/>
              </a:endParaRPr>
            </a:p>
          </p:txBody>
        </p:sp>
        <p:sp>
          <p:nvSpPr>
            <p:cNvPr id="287" name="CustomShape 19"/>
            <p:cNvSpPr/>
            <p:nvPr/>
          </p:nvSpPr>
          <p:spPr>
            <a:xfrm>
              <a:off x="2448822" y="4197668"/>
              <a:ext cx="662400" cy="662760"/>
            </a:xfrm>
            <a:prstGeom prst="ellipse">
              <a:avLst/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8" name="CustomShape 20"/>
            <p:cNvSpPr/>
            <p:nvPr/>
          </p:nvSpPr>
          <p:spPr>
            <a:xfrm rot="17700000">
              <a:off x="2403065" y="5208994"/>
              <a:ext cx="1374840" cy="662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38160" bIns="0" anchor="ctr"/>
            <a:lstStyle/>
            <a:p>
              <a:pPr algn="r">
                <a:lnSpc>
                  <a:spcPct val="90000"/>
                </a:lnSpc>
                <a:spcAft>
                  <a:spcPts val="524"/>
                </a:spcAft>
              </a:pPr>
              <a:r>
                <a:rPr lang="en-IN" sz="15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Contour Detection </a:t>
              </a:r>
              <a:endParaRPr lang="en-IN" sz="1500" b="0" strike="noStrike" spc="-1" dirty="0">
                <a:latin typeface="Arial"/>
              </a:endParaRPr>
            </a:p>
          </p:txBody>
        </p:sp>
        <p:sp>
          <p:nvSpPr>
            <p:cNvPr id="289" name="CustomShape 21"/>
            <p:cNvSpPr/>
            <p:nvPr/>
          </p:nvSpPr>
          <p:spPr>
            <a:xfrm>
              <a:off x="3851109" y="3891881"/>
              <a:ext cx="1278720" cy="1278360"/>
            </a:xfrm>
            <a:prstGeom prst="donut">
              <a:avLst>
                <a:gd name="adj" fmla="val 20000"/>
              </a:avLst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0" name="CustomShape 22"/>
            <p:cNvSpPr/>
            <p:nvPr/>
          </p:nvSpPr>
          <p:spPr>
            <a:xfrm rot="17700000">
              <a:off x="4303267" y="2808997"/>
              <a:ext cx="1590120" cy="765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8840" tIns="0" rIns="0" bIns="0" anchor="ctr"/>
            <a:lstStyle/>
            <a:p>
              <a:pPr>
                <a:lnSpc>
                  <a:spcPct val="90000"/>
                </a:lnSpc>
                <a:spcAft>
                  <a:spcPts val="1086"/>
                </a:spcAft>
              </a:pPr>
              <a:r>
                <a:rPr lang="en-IN" sz="31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Phase 2</a:t>
              </a:r>
              <a:endParaRPr lang="en-IN" sz="3100" b="0" strike="noStrike" spc="-1" dirty="0">
                <a:latin typeface="Arial"/>
              </a:endParaRPr>
            </a:p>
          </p:txBody>
        </p:sp>
        <p:sp>
          <p:nvSpPr>
            <p:cNvPr id="291" name="CustomShape 23"/>
            <p:cNvSpPr/>
            <p:nvPr/>
          </p:nvSpPr>
          <p:spPr>
            <a:xfrm>
              <a:off x="3136269" y="4175183"/>
              <a:ext cx="662760" cy="662400"/>
            </a:xfrm>
            <a:prstGeom prst="ellipse">
              <a:avLst/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2" name="CustomShape 24"/>
            <p:cNvSpPr/>
            <p:nvPr/>
          </p:nvSpPr>
          <p:spPr>
            <a:xfrm rot="17700000">
              <a:off x="4732703" y="5404897"/>
              <a:ext cx="1942336" cy="662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38160" bIns="0" anchor="ctr"/>
            <a:lstStyle/>
            <a:p>
              <a:pPr algn="r">
                <a:lnSpc>
                  <a:spcPct val="90000"/>
                </a:lnSpc>
                <a:spcAft>
                  <a:spcPts val="524"/>
                </a:spcAft>
              </a:pPr>
              <a:r>
                <a:rPr lang="en-IN" sz="15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Tracking of objects and counting</a:t>
              </a:r>
              <a:endParaRPr lang="en-IN" sz="1500" b="0" strike="noStrike" spc="-1" dirty="0">
                <a:latin typeface="Arial"/>
              </a:endParaRPr>
            </a:p>
          </p:txBody>
        </p:sp>
        <p:sp>
          <p:nvSpPr>
            <p:cNvPr id="297" name="CustomShape 29"/>
            <p:cNvSpPr/>
            <p:nvPr/>
          </p:nvSpPr>
          <p:spPr>
            <a:xfrm>
              <a:off x="5577578" y="2836931"/>
              <a:ext cx="1410688" cy="1049324"/>
            </a:xfrm>
            <a:prstGeom prst="roundRect">
              <a:avLst>
                <a:gd name="adj" fmla="val 16667"/>
              </a:avLst>
            </a:prstGeom>
            <a:solidFill>
              <a:srgbClr val="7FAB5B"/>
            </a:solidFill>
            <a:ln w="19080">
              <a:solidFill>
                <a:srgbClr val="B5790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IN" sz="1050" b="0" strike="noStrike" spc="-1" dirty="0">
                  <a:solidFill>
                    <a:srgbClr val="FFFFFF"/>
                  </a:solidFill>
                  <a:latin typeface="Century Gothic"/>
                  <a:ea typeface="DejaVu Sans"/>
                </a:rPr>
                <a:t>Completed till Here</a:t>
              </a:r>
              <a:endParaRPr lang="en-IN" sz="1050" b="0" strike="noStrike" spc="-1" dirty="0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IN" sz="1050" b="0" strike="noStrike" spc="-1" dirty="0">
                  <a:solidFill>
                    <a:srgbClr val="FFFFFF"/>
                  </a:solidFill>
                  <a:latin typeface="Century Gothic"/>
                  <a:ea typeface="DejaVu Sans"/>
                </a:rPr>
                <a:t>Started with Phase </a:t>
              </a:r>
              <a:r>
                <a:rPr lang="en-IN" sz="1050" spc="-1" dirty="0">
                  <a:solidFill>
                    <a:srgbClr val="FFFFFF"/>
                  </a:solidFill>
                  <a:latin typeface="Century Gothic"/>
                  <a:ea typeface="DejaVu Sans"/>
                </a:rPr>
                <a:t>3</a:t>
              </a:r>
              <a:endParaRPr lang="en-IN" sz="1050" spc="-1" dirty="0">
                <a:latin typeface="Arial"/>
              </a:endParaRPr>
            </a:p>
          </p:txBody>
        </p:sp>
        <p:grpSp>
          <p:nvGrpSpPr>
            <p:cNvPr id="300" name="Group 32"/>
            <p:cNvGrpSpPr/>
            <p:nvPr/>
          </p:nvGrpSpPr>
          <p:grpSpPr>
            <a:xfrm>
              <a:off x="10630965" y="3802255"/>
              <a:ext cx="2040126" cy="1278360"/>
              <a:chOff x="10630965" y="3802255"/>
              <a:chExt cx="2040126" cy="1278360"/>
            </a:xfrm>
          </p:grpSpPr>
          <p:sp>
            <p:nvSpPr>
              <p:cNvPr id="84" name="CustomShape 33"/>
              <p:cNvSpPr/>
              <p:nvPr/>
            </p:nvSpPr>
            <p:spPr>
              <a:xfrm>
                <a:off x="10630965" y="3802255"/>
                <a:ext cx="1278718" cy="1278360"/>
              </a:xfrm>
              <a:prstGeom prst="donut">
                <a:avLst>
                  <a:gd name="adj" fmla="val 20000"/>
                </a:avLst>
              </a:prstGeom>
              <a:solidFill>
                <a:srgbClr val="F5A408"/>
              </a:solidFill>
              <a:ln w="19080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5" name="CustomShape 34"/>
              <p:cNvSpPr/>
              <p:nvPr/>
            </p:nvSpPr>
            <p:spPr>
              <a:xfrm>
                <a:off x="12008691" y="4110411"/>
                <a:ext cx="662400" cy="662400"/>
              </a:xfrm>
              <a:prstGeom prst="ellipse">
                <a:avLst/>
              </a:prstGeom>
              <a:solidFill>
                <a:srgbClr val="F5A408"/>
              </a:solidFill>
              <a:ln w="19080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41" name="CustomShape 28"/>
            <p:cNvSpPr/>
            <p:nvPr/>
          </p:nvSpPr>
          <p:spPr>
            <a:xfrm rot="17700000">
              <a:off x="7703620" y="5146742"/>
              <a:ext cx="1374840" cy="662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38160" bIns="0" anchor="ctr"/>
            <a:lstStyle/>
            <a:p>
              <a:pPr algn="r">
                <a:lnSpc>
                  <a:spcPct val="90000"/>
                </a:lnSpc>
                <a:spcAft>
                  <a:spcPts val="524"/>
                </a:spcAft>
              </a:pPr>
              <a:r>
                <a:rPr lang="en-IN" sz="15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CNN</a:t>
              </a:r>
              <a:endParaRPr lang="en-IN" sz="1500" b="0" strike="noStrike" spc="-1" dirty="0">
                <a:latin typeface="Arial"/>
              </a:endParaRPr>
            </a:p>
          </p:txBody>
        </p:sp>
        <p:sp>
          <p:nvSpPr>
            <p:cNvPr id="86" name="CustomShape 37"/>
            <p:cNvSpPr/>
            <p:nvPr/>
          </p:nvSpPr>
          <p:spPr>
            <a:xfrm rot="17700000">
              <a:off x="7084366" y="5127313"/>
              <a:ext cx="1374840" cy="662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38160" bIns="0" anchor="ctr"/>
            <a:lstStyle/>
            <a:p>
              <a:pPr algn="r">
                <a:lnSpc>
                  <a:spcPct val="90000"/>
                </a:lnSpc>
                <a:spcAft>
                  <a:spcPts val="524"/>
                </a:spcAft>
              </a:pPr>
              <a:r>
                <a:rPr lang="en-IN" sz="15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Annotation</a:t>
              </a:r>
              <a:endParaRPr lang="en-IN" sz="1500" b="0" strike="noStrike" spc="-1" dirty="0">
                <a:latin typeface="Arial"/>
              </a:endParaRPr>
            </a:p>
          </p:txBody>
        </p:sp>
        <p:sp>
          <p:nvSpPr>
            <p:cNvPr id="88" name="CustomShape 25"/>
            <p:cNvSpPr/>
            <p:nvPr/>
          </p:nvSpPr>
          <p:spPr>
            <a:xfrm>
              <a:off x="9229861" y="4116028"/>
              <a:ext cx="662760" cy="662400"/>
            </a:xfrm>
            <a:prstGeom prst="ellipse">
              <a:avLst/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" name="CustomShape 26"/>
            <p:cNvSpPr/>
            <p:nvPr/>
          </p:nvSpPr>
          <p:spPr>
            <a:xfrm rot="17700000">
              <a:off x="7773978" y="5477128"/>
              <a:ext cx="2343591" cy="662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38160" bIns="0" anchor="ctr"/>
            <a:lstStyle/>
            <a:p>
              <a:pPr algn="r">
                <a:lnSpc>
                  <a:spcPct val="90000"/>
                </a:lnSpc>
                <a:spcAft>
                  <a:spcPts val="524"/>
                </a:spcAft>
              </a:pPr>
              <a:r>
                <a:rPr lang="en-IN" sz="1500" b="0" strike="noStrike" spc="-1" dirty="0" smtClean="0">
                  <a:solidFill>
                    <a:srgbClr val="000000"/>
                  </a:solidFill>
                  <a:latin typeface="Century Gothic"/>
                  <a:ea typeface="DejaVu Sans"/>
                </a:rPr>
                <a:t>Detection and Distance </a:t>
              </a:r>
              <a:r>
                <a:rPr lang="en-IN" sz="15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computation</a:t>
              </a:r>
              <a:endParaRPr lang="en-IN" sz="1500" b="0" strike="noStrike" spc="-1" dirty="0">
                <a:latin typeface="Arial"/>
              </a:endParaRPr>
            </a:p>
          </p:txBody>
        </p:sp>
        <p:sp>
          <p:nvSpPr>
            <p:cNvPr id="90" name="CustomShape 35"/>
            <p:cNvSpPr/>
            <p:nvPr/>
          </p:nvSpPr>
          <p:spPr>
            <a:xfrm rot="17700000">
              <a:off x="11003558" y="2755372"/>
              <a:ext cx="1589760" cy="7650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8840" tIns="0" rIns="0" bIns="0" anchor="ctr"/>
            <a:lstStyle/>
            <a:p>
              <a:pPr>
                <a:lnSpc>
                  <a:spcPct val="90000"/>
                </a:lnSpc>
                <a:spcAft>
                  <a:spcPts val="1086"/>
                </a:spcAft>
              </a:pPr>
              <a:r>
                <a:rPr lang="en-IN" sz="3100" b="0" strike="noStrike" spc="-1">
                  <a:solidFill>
                    <a:srgbClr val="000000"/>
                  </a:solidFill>
                  <a:latin typeface="Century Gothic"/>
                  <a:ea typeface="DejaVu Sans"/>
                </a:rPr>
                <a:t>Phase 4</a:t>
              </a:r>
              <a:endParaRPr lang="en-IN" sz="3100" b="0" strike="noStrike" spc="-1">
                <a:latin typeface="Arial"/>
              </a:endParaRPr>
            </a:p>
          </p:txBody>
        </p:sp>
        <p:sp>
          <p:nvSpPr>
            <p:cNvPr id="91" name="CustomShape 36"/>
            <p:cNvSpPr/>
            <p:nvPr/>
          </p:nvSpPr>
          <p:spPr>
            <a:xfrm rot="17700000">
              <a:off x="11215600" y="5119852"/>
              <a:ext cx="1374840" cy="66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38160" bIns="0" anchor="ctr"/>
            <a:lstStyle/>
            <a:p>
              <a:pPr algn="r">
                <a:lnSpc>
                  <a:spcPct val="90000"/>
                </a:lnSpc>
                <a:spcAft>
                  <a:spcPts val="524"/>
                </a:spcAft>
              </a:pPr>
              <a:r>
                <a:rPr lang="en-IN" sz="1500" b="0" strike="noStrike" spc="-1">
                  <a:solidFill>
                    <a:srgbClr val="000000"/>
                  </a:solidFill>
                  <a:latin typeface="Century Gothic"/>
                  <a:ea typeface="DejaVu Sans"/>
                </a:rPr>
                <a:t>Deploying application over cloud</a:t>
              </a:r>
              <a:endParaRPr lang="en-IN" sz="1500" b="0" strike="noStrike" spc="-1">
                <a:latin typeface="Arial"/>
              </a:endParaRPr>
            </a:p>
          </p:txBody>
        </p:sp>
        <p:sp>
          <p:nvSpPr>
            <p:cNvPr id="92" name="CustomShape 27"/>
            <p:cNvSpPr/>
            <p:nvPr/>
          </p:nvSpPr>
          <p:spPr>
            <a:xfrm rot="17700000">
              <a:off x="6944554" y="2877964"/>
              <a:ext cx="1590120" cy="7650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8840" tIns="0" rIns="0" bIns="0" anchor="ctr"/>
            <a:lstStyle/>
            <a:p>
              <a:pPr>
                <a:lnSpc>
                  <a:spcPct val="90000"/>
                </a:lnSpc>
                <a:spcAft>
                  <a:spcPts val="1086"/>
                </a:spcAft>
              </a:pPr>
              <a:r>
                <a:rPr lang="en-IN" sz="3100" b="0" strike="noStrike" spc="-1" dirty="0">
                  <a:solidFill>
                    <a:srgbClr val="000000"/>
                  </a:solidFill>
                  <a:latin typeface="Century Gothic"/>
                  <a:ea typeface="DejaVu Sans"/>
                </a:rPr>
                <a:t>Phase 3</a:t>
              </a:r>
              <a:endParaRPr lang="en-IN" sz="3100" b="0" strike="noStrike" spc="-1" dirty="0">
                <a:latin typeface="Arial"/>
              </a:endParaRPr>
            </a:p>
          </p:txBody>
        </p:sp>
        <p:sp>
          <p:nvSpPr>
            <p:cNvPr id="93" name="CustomShape 30"/>
            <p:cNvSpPr/>
            <p:nvPr/>
          </p:nvSpPr>
          <p:spPr>
            <a:xfrm>
              <a:off x="6537922" y="3867205"/>
              <a:ext cx="1278360" cy="1278360"/>
            </a:xfrm>
            <a:prstGeom prst="donut">
              <a:avLst>
                <a:gd name="adj" fmla="val 20000"/>
              </a:avLst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4" name="CustomShape 31"/>
            <p:cNvSpPr/>
            <p:nvPr/>
          </p:nvSpPr>
          <p:spPr>
            <a:xfrm>
              <a:off x="8538878" y="4145587"/>
              <a:ext cx="662760" cy="662400"/>
            </a:xfrm>
            <a:prstGeom prst="ellipse">
              <a:avLst/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" name="CustomShape 38"/>
            <p:cNvSpPr/>
            <p:nvPr/>
          </p:nvSpPr>
          <p:spPr>
            <a:xfrm>
              <a:off x="7851634" y="4144058"/>
              <a:ext cx="662760" cy="662400"/>
            </a:xfrm>
            <a:prstGeom prst="ellipse">
              <a:avLst/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" name="CustomShape 11"/>
            <p:cNvSpPr/>
            <p:nvPr/>
          </p:nvSpPr>
          <p:spPr>
            <a:xfrm>
              <a:off x="-245063" y="3902040"/>
              <a:ext cx="1278360" cy="1278360"/>
            </a:xfrm>
            <a:prstGeom prst="donut">
              <a:avLst>
                <a:gd name="adj" fmla="val 20000"/>
              </a:avLst>
            </a:prstGeom>
            <a:solidFill>
              <a:srgbClr val="F5A408"/>
            </a:solidFill>
            <a:ln w="1908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6" name="CustomShape 23"/>
          <p:cNvSpPr/>
          <p:nvPr/>
        </p:nvSpPr>
        <p:spPr>
          <a:xfrm>
            <a:off x="5076373" y="4299581"/>
            <a:ext cx="611625" cy="611293"/>
          </a:xfrm>
          <a:prstGeom prst="ellipse">
            <a:avLst/>
          </a:prstGeom>
          <a:solidFill>
            <a:srgbClr val="F5A408"/>
          </a:solidFill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24"/>
          <p:cNvSpPr/>
          <p:nvPr/>
        </p:nvSpPr>
        <p:spPr>
          <a:xfrm rot="17700000">
            <a:off x="4224052" y="5367002"/>
            <a:ext cx="1465472" cy="5327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38160" bIns="0" anchor="ctr"/>
          <a:lstStyle/>
          <a:p>
            <a:pPr algn="r">
              <a:lnSpc>
                <a:spcPct val="90000"/>
              </a:lnSpc>
              <a:spcAft>
                <a:spcPts val="524"/>
              </a:spcAft>
            </a:pPr>
            <a:r>
              <a:rPr lang="en-IN" sz="1500" b="0" strike="noStrike" spc="-1" dirty="0" smtClean="0">
                <a:solidFill>
                  <a:srgbClr val="000000"/>
                </a:solidFill>
                <a:latin typeface="Century Gothic"/>
                <a:ea typeface="DejaVu Sans"/>
              </a:rPr>
              <a:t>Improvements</a:t>
            </a:r>
          </a:p>
          <a:p>
            <a:pPr algn="r">
              <a:lnSpc>
                <a:spcPct val="90000"/>
              </a:lnSpc>
              <a:spcAft>
                <a:spcPts val="524"/>
              </a:spcAft>
            </a:pPr>
            <a:r>
              <a:rPr lang="en-IN" sz="1500" b="0" strike="noStrike" spc="-1" dirty="0" smtClean="0">
                <a:solidFill>
                  <a:srgbClr val="000000"/>
                </a:solidFill>
                <a:latin typeface="Century Gothic"/>
                <a:ea typeface="DejaVu Sans"/>
              </a:rPr>
              <a:t>/revisions</a:t>
            </a:r>
            <a:endParaRPr lang="en-IN" sz="1500" b="0" strike="noStrike" spc="-1" dirty="0">
              <a:latin typeface="Arial"/>
            </a:endParaRPr>
          </a:p>
        </p:txBody>
      </p:sp>
      <p:sp>
        <p:nvSpPr>
          <p:cNvPr id="118" name="CustomShape 25"/>
          <p:cNvSpPr/>
          <p:nvPr/>
        </p:nvSpPr>
        <p:spPr>
          <a:xfrm>
            <a:off x="9476444" y="4254718"/>
            <a:ext cx="611626" cy="611293"/>
          </a:xfrm>
          <a:prstGeom prst="ellipse">
            <a:avLst/>
          </a:prstGeom>
          <a:solidFill>
            <a:srgbClr val="F5A408"/>
          </a:solidFill>
          <a:ln w="190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CustomShape 26"/>
          <p:cNvSpPr/>
          <p:nvPr/>
        </p:nvSpPr>
        <p:spPr>
          <a:xfrm rot="17700000">
            <a:off x="8671357" y="5285248"/>
            <a:ext cx="1509375" cy="6109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38160" bIns="0" anchor="ctr"/>
          <a:lstStyle/>
          <a:p>
            <a:pPr algn="r">
              <a:lnSpc>
                <a:spcPct val="90000"/>
              </a:lnSpc>
              <a:spcAft>
                <a:spcPts val="524"/>
              </a:spcAft>
            </a:pPr>
            <a:r>
              <a:rPr lang="en-IN" sz="1500" b="0" strike="noStrike" spc="-1" dirty="0" smtClean="0">
                <a:solidFill>
                  <a:srgbClr val="000000"/>
                </a:solidFill>
                <a:latin typeface="Century Gothic"/>
                <a:ea typeface="DejaVu Sans"/>
              </a:rPr>
              <a:t>Mobile App Deployment</a:t>
            </a:r>
            <a:endParaRPr lang="en-IN" sz="15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1154880" y="947880"/>
            <a:ext cx="8759520" cy="72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N" sz="36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References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1276560" y="2472480"/>
            <a:ext cx="9676080" cy="420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latin typeface="Arial"/>
                <a:ea typeface="DejaVu Sans"/>
                <a:hlinkClick r:id="rId2"/>
              </a:rPr>
              <a:t>https://www.tutorialspoint.com/erosion-and-dilation-of-images-using-opencv-in-python</a:t>
            </a: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"/>
            </a:pP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latin typeface="Arial"/>
                <a:ea typeface="DejaVu Sans"/>
                <a:hlinkClick r:id="rId3"/>
              </a:rPr>
              <a:t>https://www.learnopencv.com/filling-holes-in-an-image-using-opencv-python-c/</a:t>
            </a: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latin typeface="Arial"/>
                <a:ea typeface="DejaVu Sans"/>
                <a:hlinkClick r:id="rId4"/>
              </a:rPr>
              <a:t>https://dsp.stackexchange.com/questions/454/detecting-trail-in-forest-images/459#459</a:t>
            </a: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latin typeface="Arial"/>
                <a:ea typeface="DejaVu Sans"/>
                <a:hlinkClick r:id="rId5"/>
              </a:rPr>
              <a:t>https://dsp.stackexchange.com/questions/2247/how-can-i-remove-shadows-from-an-image</a:t>
            </a: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latin typeface="Arial"/>
                <a:ea typeface="DejaVu Sans"/>
                <a:hlinkClick r:id="rId6"/>
              </a:rPr>
              <a:t>https://docs.opencv.org/3.1.0/db/d5c/tutorial_py_bg_subtraction.html</a:t>
            </a: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Clr>
                <a:srgbClr val="000000"/>
              </a:buClr>
            </a:pP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latin typeface="Arial"/>
                <a:ea typeface="DejaVu Sans"/>
                <a:hlinkClick r:id="rId7"/>
              </a:rPr>
              <a:t>https://</a:t>
            </a:r>
            <a:r>
              <a:rPr lang="en-IN" sz="1800" b="0" strike="noStrike" spc="-1" dirty="0" smtClean="0">
                <a:solidFill>
                  <a:srgbClr val="000000"/>
                </a:solidFill>
                <a:latin typeface="Arial"/>
                <a:ea typeface="DejaVu Sans"/>
                <a:hlinkClick r:id="rId7"/>
              </a:rPr>
              <a:t>docs.opencv.org/3.0-beta/doc/py_tutorials/py_imgproc/py_morphological_ops/py_morphological_ops.html</a:t>
            </a:r>
            <a:endParaRPr lang="en-IN" sz="1800" b="0" strike="noStrike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buClr>
                <a:srgbClr val="0000FF"/>
              </a:buClr>
            </a:pPr>
            <a:endParaRPr lang="en-IN" sz="1800" b="0" strike="noStrike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216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"/>
            </a:pPr>
            <a:r>
              <a:rPr lang="en-IN" dirty="0" smtClean="0">
                <a:hlinkClick r:id="rId8"/>
              </a:rPr>
              <a:t>https://docs.opencv.org/3.4.0/d9/d8b/tutorial_py_contours_hierarchy.html</a:t>
            </a: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1285200" y="5717880"/>
            <a:ext cx="8858880" cy="111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154880" y="947880"/>
            <a:ext cx="8759520" cy="72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2"/>
          <p:cNvSpPr/>
          <p:nvPr/>
        </p:nvSpPr>
        <p:spPr>
          <a:xfrm>
            <a:off x="1154880" y="2603520"/>
            <a:ext cx="875952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6" name="Content Placeholder 3"/>
          <p:cNvPicPr/>
          <p:nvPr/>
        </p:nvPicPr>
        <p:blipFill>
          <a:blip r:embed="rId2"/>
          <a:stretch/>
        </p:blipFill>
        <p:spPr>
          <a:xfrm>
            <a:off x="-754560" y="253440"/>
            <a:ext cx="13475880" cy="6855480"/>
          </a:xfrm>
          <a:prstGeom prst="rect">
            <a:avLst/>
          </a:prstGeom>
          <a:ln>
            <a:noFill/>
          </a:ln>
        </p:spPr>
      </p:pic>
      <p:sp>
        <p:nvSpPr>
          <p:cNvPr id="157" name="CustomShape 3"/>
          <p:cNvSpPr/>
          <p:nvPr/>
        </p:nvSpPr>
        <p:spPr>
          <a:xfrm>
            <a:off x="4356000" y="6548400"/>
            <a:ext cx="511200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1: Histogram of the input image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154880" y="947880"/>
            <a:ext cx="8759520" cy="72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9" name="Content Placeholder 3"/>
          <p:cNvPicPr/>
          <p:nvPr/>
        </p:nvPicPr>
        <p:blipFill>
          <a:blip r:embed="rId2"/>
          <a:stretch/>
        </p:blipFill>
        <p:spPr>
          <a:xfrm>
            <a:off x="-682920" y="36000"/>
            <a:ext cx="13475880" cy="6855480"/>
          </a:xfrm>
          <a:prstGeom prst="rect">
            <a:avLst/>
          </a:prstGeom>
          <a:ln>
            <a:noFill/>
          </a:ln>
        </p:spPr>
      </p:pic>
      <p:sp>
        <p:nvSpPr>
          <p:cNvPr id="160" name="CustomShape 2"/>
          <p:cNvSpPr/>
          <p:nvPr/>
        </p:nvSpPr>
        <p:spPr>
          <a:xfrm>
            <a:off x="3528000" y="6332400"/>
            <a:ext cx="511200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2: Adjusted histogram of the input image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1154880" y="947880"/>
            <a:ext cx="8759520" cy="72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2"/>
          <p:cNvSpPr/>
          <p:nvPr/>
        </p:nvSpPr>
        <p:spPr>
          <a:xfrm>
            <a:off x="1154880" y="2603520"/>
            <a:ext cx="875952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63" name="Picture 3"/>
          <p:cNvPicPr/>
          <p:nvPr/>
        </p:nvPicPr>
        <p:blipFill>
          <a:blip r:embed="rId2"/>
          <a:stretch/>
        </p:blipFill>
        <p:spPr>
          <a:xfrm>
            <a:off x="-762120" y="-155880"/>
            <a:ext cx="13781880" cy="7011360"/>
          </a:xfrm>
          <a:prstGeom prst="rect">
            <a:avLst/>
          </a:prstGeom>
          <a:ln>
            <a:noFill/>
          </a:ln>
        </p:spPr>
      </p:pic>
      <p:sp>
        <p:nvSpPr>
          <p:cNvPr id="164" name="CustomShape 3"/>
          <p:cNvSpPr/>
          <p:nvPr/>
        </p:nvSpPr>
        <p:spPr>
          <a:xfrm>
            <a:off x="3744000" y="6332400"/>
            <a:ext cx="511200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3: CLAHE applied to the input image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1154880" y="947880"/>
            <a:ext cx="5620824" cy="7261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N" sz="36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Background Subtraction</a:t>
            </a:r>
            <a:endParaRPr lang="en-IN" sz="3600" b="0" strike="noStrike" spc="-1">
              <a:latin typeface="Arial"/>
            </a:endParaRPr>
          </a:p>
        </p:txBody>
      </p:sp>
      <p:pic>
        <p:nvPicPr>
          <p:cNvPr id="166" name="Picture 2"/>
          <p:cNvPicPr/>
          <p:nvPr/>
        </p:nvPicPr>
        <p:blipFill>
          <a:blip r:embed="rId2"/>
          <a:stretch/>
        </p:blipFill>
        <p:spPr>
          <a:xfrm>
            <a:off x="6125040" y="2400480"/>
            <a:ext cx="5833440" cy="4097880"/>
          </a:xfrm>
          <a:prstGeom prst="rect">
            <a:avLst/>
          </a:prstGeom>
          <a:ln>
            <a:noFill/>
          </a:ln>
        </p:spPr>
      </p:pic>
      <p:sp>
        <p:nvSpPr>
          <p:cNvPr id="167" name="CustomShape 2"/>
          <p:cNvSpPr/>
          <p:nvPr/>
        </p:nvSpPr>
        <p:spPr>
          <a:xfrm>
            <a:off x="36000" y="2570760"/>
            <a:ext cx="612288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0560" algn="just">
              <a:lnSpc>
                <a:spcPct val="100000"/>
              </a:lnSpc>
              <a:buClr>
                <a:srgbClr val="FAC96A"/>
              </a:buClr>
              <a:buFont typeface="Century Gothic"/>
              <a:buChar char="►"/>
            </a:pPr>
            <a:r>
              <a:rPr lang="en-IN" sz="19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Background subtraction (BS) is a technique for generating a foreground mask. </a:t>
            </a:r>
            <a:endParaRPr lang="en-IN" sz="19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9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buClr>
                <a:srgbClr val="FAC96A"/>
              </a:buClr>
              <a:buFont typeface="Century Gothic"/>
              <a:buChar char="►"/>
            </a:pPr>
            <a:r>
              <a:rPr lang="en-IN" sz="19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A binary image containing moving objects in the scene.</a:t>
            </a:r>
            <a:endParaRPr lang="en-IN" sz="19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9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buClr>
                <a:srgbClr val="FAC96A"/>
              </a:buClr>
              <a:buFont typeface="Century Gothic"/>
              <a:buChar char="►"/>
            </a:pPr>
            <a:r>
              <a:rPr lang="en-IN" sz="19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Calculates the foreground mask performing a subtraction.</a:t>
            </a:r>
            <a:endParaRPr lang="en-IN" sz="19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9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900" b="0" strike="noStrike" spc="-1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7992000" y="6354360"/>
            <a:ext cx="363600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4: Background Subtraction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444960" y="2272680"/>
            <a:ext cx="573552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It is normally performed on binary images. </a:t>
            </a: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It needs two inputs, one is our original image, second one is called structuring element or kernel which decides the nature of operation. </a:t>
            </a: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Two basic morphological operators are Erosion and Dilation. Then its variant forms like Opening, Closing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197720" y="1080000"/>
            <a:ext cx="6648480" cy="62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Morphological Operations</a:t>
            </a:r>
            <a:endParaRPr lang="en-IN" sz="3600" b="0" strike="noStrike" spc="-1">
              <a:latin typeface="Arial"/>
            </a:endParaRPr>
          </a:p>
        </p:txBody>
      </p:sp>
      <p:pic>
        <p:nvPicPr>
          <p:cNvPr id="171" name="Picture 170"/>
          <p:cNvPicPr/>
          <p:nvPr/>
        </p:nvPicPr>
        <p:blipFill>
          <a:blip r:embed="rId2"/>
          <a:stretch/>
        </p:blipFill>
        <p:spPr>
          <a:xfrm>
            <a:off x="8640000" y="3060720"/>
            <a:ext cx="1798200" cy="2409480"/>
          </a:xfrm>
          <a:prstGeom prst="rect">
            <a:avLst/>
          </a:prstGeom>
          <a:ln>
            <a:noFill/>
          </a:ln>
        </p:spPr>
      </p:pic>
      <p:sp>
        <p:nvSpPr>
          <p:cNvPr id="172" name="CustomShape 3"/>
          <p:cNvSpPr/>
          <p:nvPr/>
        </p:nvSpPr>
        <p:spPr>
          <a:xfrm>
            <a:off x="7272000" y="5977440"/>
            <a:ext cx="511200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5: Input image for Morphological Transformations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72000" y="1800000"/>
            <a:ext cx="388656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It increases the white region in the image or size of foreground object increases.</a:t>
            </a: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A kernel slides over the image if the entire area in the kernel isn't black, then it is converted to white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550080" y="864000"/>
            <a:ext cx="6648480" cy="62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Dilation</a:t>
            </a:r>
            <a:endParaRPr lang="en-IN" sz="3600" b="0" strike="noStrike" spc="-1">
              <a:latin typeface="Arial"/>
            </a:endParaRPr>
          </a:p>
        </p:txBody>
      </p:sp>
      <p:pic>
        <p:nvPicPr>
          <p:cNvPr id="175" name="Picture 174"/>
          <p:cNvPicPr/>
          <p:nvPr/>
        </p:nvPicPr>
        <p:blipFill>
          <a:blip r:embed="rId2"/>
          <a:stretch/>
        </p:blipFill>
        <p:spPr>
          <a:xfrm>
            <a:off x="610920" y="4320000"/>
            <a:ext cx="1511640" cy="2025360"/>
          </a:xfrm>
          <a:prstGeom prst="rect">
            <a:avLst/>
          </a:prstGeom>
          <a:ln>
            <a:noFill/>
          </a:ln>
        </p:spPr>
      </p:pic>
      <p:pic>
        <p:nvPicPr>
          <p:cNvPr id="176" name="Picture 175"/>
          <p:cNvPicPr/>
          <p:nvPr/>
        </p:nvPicPr>
        <p:blipFill>
          <a:blip r:embed="rId3"/>
          <a:stretch/>
        </p:blipFill>
        <p:spPr>
          <a:xfrm>
            <a:off x="2232000" y="4320000"/>
            <a:ext cx="1546560" cy="2014560"/>
          </a:xfrm>
          <a:prstGeom prst="rect">
            <a:avLst/>
          </a:prstGeom>
          <a:ln>
            <a:noFill/>
          </a:ln>
        </p:spPr>
      </p:pic>
      <p:sp>
        <p:nvSpPr>
          <p:cNvPr id="177" name="CustomShape 3"/>
          <p:cNvSpPr/>
          <p:nvPr/>
        </p:nvSpPr>
        <p:spPr>
          <a:xfrm>
            <a:off x="4798080" y="925920"/>
            <a:ext cx="2256480" cy="62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Opening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178" name="CustomShape 4"/>
          <p:cNvSpPr/>
          <p:nvPr/>
        </p:nvSpPr>
        <p:spPr>
          <a:xfrm>
            <a:off x="4320000" y="1912680"/>
            <a:ext cx="352656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It is primarly useful when we want to remove the noise in our image</a:t>
            </a: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We used this operation to reduce noise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79" name="Picture 178"/>
          <p:cNvPicPr/>
          <p:nvPr/>
        </p:nvPicPr>
        <p:blipFill>
          <a:blip r:embed="rId4"/>
          <a:stretch/>
        </p:blipFill>
        <p:spPr>
          <a:xfrm>
            <a:off x="4692960" y="4140000"/>
            <a:ext cx="3009600" cy="2014560"/>
          </a:xfrm>
          <a:prstGeom prst="rect">
            <a:avLst/>
          </a:prstGeom>
          <a:ln>
            <a:noFill/>
          </a:ln>
        </p:spPr>
      </p:pic>
      <p:sp>
        <p:nvSpPr>
          <p:cNvPr id="180" name="CustomShape 5"/>
          <p:cNvSpPr/>
          <p:nvPr/>
        </p:nvSpPr>
        <p:spPr>
          <a:xfrm>
            <a:off x="8937720" y="972000"/>
            <a:ext cx="1896840" cy="62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Closing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181" name="CustomShape 6"/>
          <p:cNvSpPr/>
          <p:nvPr/>
        </p:nvSpPr>
        <p:spPr>
          <a:xfrm>
            <a:off x="8136000" y="1768680"/>
            <a:ext cx="374256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It is useful in closing small holes inside the foreground objects, or small black points on the object.</a:t>
            </a:r>
            <a:endParaRPr lang="en-IN" sz="18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8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We used this operation to decrease overlaping contours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82" name="Picture 181"/>
          <p:cNvPicPr/>
          <p:nvPr/>
        </p:nvPicPr>
        <p:blipFill>
          <a:blip r:embed="rId5"/>
          <a:stretch/>
        </p:blipFill>
        <p:spPr>
          <a:xfrm>
            <a:off x="8784000" y="4320000"/>
            <a:ext cx="2950560" cy="2014560"/>
          </a:xfrm>
          <a:prstGeom prst="rect">
            <a:avLst/>
          </a:prstGeom>
          <a:ln>
            <a:noFill/>
          </a:ln>
        </p:spPr>
      </p:pic>
      <p:sp>
        <p:nvSpPr>
          <p:cNvPr id="183" name="CustomShape 7"/>
          <p:cNvSpPr/>
          <p:nvPr/>
        </p:nvSpPr>
        <p:spPr>
          <a:xfrm>
            <a:off x="2232000" y="4320000"/>
            <a:ext cx="15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4" name="CustomShape 8"/>
          <p:cNvSpPr/>
          <p:nvPr/>
        </p:nvSpPr>
        <p:spPr>
          <a:xfrm>
            <a:off x="504000" y="4320000"/>
            <a:ext cx="1654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5" name="CustomShape 9"/>
          <p:cNvSpPr/>
          <p:nvPr/>
        </p:nvSpPr>
        <p:spPr>
          <a:xfrm>
            <a:off x="6264000" y="4176000"/>
            <a:ext cx="1798560" cy="60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6" name="CustomShape 10"/>
          <p:cNvSpPr/>
          <p:nvPr/>
        </p:nvSpPr>
        <p:spPr>
          <a:xfrm>
            <a:off x="4536000" y="4176000"/>
            <a:ext cx="1654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7" name="CustomShape 11"/>
          <p:cNvSpPr/>
          <p:nvPr/>
        </p:nvSpPr>
        <p:spPr>
          <a:xfrm>
            <a:off x="10404000" y="4320000"/>
            <a:ext cx="1546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8" name="CustomShape 12"/>
          <p:cNvSpPr/>
          <p:nvPr/>
        </p:nvSpPr>
        <p:spPr>
          <a:xfrm>
            <a:off x="8676000" y="4320000"/>
            <a:ext cx="1654560" cy="358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9" name="TextShape 13"/>
          <p:cNvSpPr txBox="1"/>
          <p:nvPr/>
        </p:nvSpPr>
        <p:spPr>
          <a:xfrm>
            <a:off x="991440" y="6426000"/>
            <a:ext cx="221256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6: Distilation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90" name="TextShape 14"/>
          <p:cNvSpPr txBox="1"/>
          <p:nvPr/>
        </p:nvSpPr>
        <p:spPr>
          <a:xfrm>
            <a:off x="5112000" y="6385320"/>
            <a:ext cx="221256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7: Distilation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91" name="TextShape 15"/>
          <p:cNvSpPr txBox="1"/>
          <p:nvPr/>
        </p:nvSpPr>
        <p:spPr>
          <a:xfrm>
            <a:off x="9216000" y="6421320"/>
            <a:ext cx="221256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8: Distilation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1246608" y="876960"/>
            <a:ext cx="3575520" cy="7261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N" sz="3600" b="0" strike="noStrike" spc="-1" dirty="0">
                <a:solidFill>
                  <a:srgbClr val="EBEBEB"/>
                </a:solidFill>
                <a:latin typeface="Century Gothic"/>
                <a:ea typeface="DejaVu Sans"/>
              </a:rPr>
              <a:t>Gaussian Blur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903528" y="1861200"/>
            <a:ext cx="467856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600" b="1" strike="noStrike" spc="-1">
                <a:solidFill>
                  <a:srgbClr val="404040"/>
                </a:solidFill>
                <a:latin typeface="Century Gothic"/>
                <a:ea typeface="DejaVu Sans"/>
              </a:rPr>
              <a:t>Gaussian blur</a:t>
            </a:r>
            <a:r>
              <a:rPr lang="en-IN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 blurs an image by applying Gaussian function .It is used to reduce image noise and reduce detail.</a:t>
            </a:r>
            <a:endParaRPr lang="en-IN" sz="16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The visual effect of this blurring technique is a smooth blur resembling that of viewing the image through a translucent screen.</a:t>
            </a:r>
            <a:endParaRPr lang="en-IN" sz="1600" b="0" strike="noStrike" spc="-1">
              <a:latin typeface="Arial"/>
            </a:endParaRPr>
          </a:p>
        </p:txBody>
      </p:sp>
      <p:pic>
        <p:nvPicPr>
          <p:cNvPr id="194" name="Picture 2"/>
          <p:cNvPicPr/>
          <p:nvPr/>
        </p:nvPicPr>
        <p:blipFill>
          <a:blip r:embed="rId2"/>
          <a:stretch/>
        </p:blipFill>
        <p:spPr>
          <a:xfrm>
            <a:off x="3611808" y="3621960"/>
            <a:ext cx="1294560" cy="2014560"/>
          </a:xfrm>
          <a:prstGeom prst="rect">
            <a:avLst/>
          </a:prstGeom>
          <a:ln>
            <a:noFill/>
          </a:ln>
        </p:spPr>
      </p:pic>
      <p:pic>
        <p:nvPicPr>
          <p:cNvPr id="195" name="Picture 7"/>
          <p:cNvPicPr/>
          <p:nvPr/>
        </p:nvPicPr>
        <p:blipFill>
          <a:blip r:embed="rId3"/>
          <a:stretch/>
        </p:blipFill>
        <p:spPr>
          <a:xfrm>
            <a:off x="1731528" y="4052520"/>
            <a:ext cx="1302840" cy="1308600"/>
          </a:xfrm>
          <a:prstGeom prst="rect">
            <a:avLst/>
          </a:prstGeom>
          <a:ln>
            <a:noFill/>
          </a:ln>
        </p:spPr>
      </p:pic>
      <p:sp>
        <p:nvSpPr>
          <p:cNvPr id="196" name="CustomShape 3"/>
          <p:cNvSpPr/>
          <p:nvPr/>
        </p:nvSpPr>
        <p:spPr>
          <a:xfrm>
            <a:off x="7066368" y="1856520"/>
            <a:ext cx="3814560" cy="341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600" b="1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Median blur</a:t>
            </a:r>
            <a:r>
              <a:rPr lang="en-IN" sz="16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 takes median of all the pixels under kernel area and central element is replaced with this median value.</a:t>
            </a:r>
            <a:endParaRPr lang="en-IN" sz="1600" b="0" strike="noStrike" spc="-1">
              <a:latin typeface="Arial"/>
            </a:endParaRPr>
          </a:p>
          <a:p>
            <a:pPr marL="343080" indent="-340560" algn="just">
              <a:lnSpc>
                <a:spcPct val="100000"/>
              </a:lnSpc>
              <a:spcBef>
                <a:spcPts val="1001"/>
              </a:spcBef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lang="en-IN" sz="1600" b="0" strike="noStrike" spc="-1">
                <a:solidFill>
                  <a:srgbClr val="404040"/>
                </a:solidFill>
                <a:latin typeface="Century Gothic"/>
                <a:ea typeface="Noto Sans CJK SC Regular"/>
              </a:rPr>
              <a:t>The visual effect of this blurring technique is removal of salt and pepper noise.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97" name="CustomShape 4"/>
          <p:cNvSpPr/>
          <p:nvPr/>
        </p:nvSpPr>
        <p:spPr>
          <a:xfrm>
            <a:off x="7462368" y="858672"/>
            <a:ext cx="3575520" cy="7261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N" sz="36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Median Blur</a:t>
            </a:r>
            <a:endParaRPr lang="en-IN" sz="3600" b="0" strike="noStrike" spc="-1">
              <a:latin typeface="Arial"/>
            </a:endParaRPr>
          </a:p>
        </p:txBody>
      </p:sp>
      <p:pic>
        <p:nvPicPr>
          <p:cNvPr id="198" name="Picture 197"/>
          <p:cNvPicPr/>
          <p:nvPr/>
        </p:nvPicPr>
        <p:blipFill>
          <a:blip r:embed="rId4"/>
          <a:stretch/>
        </p:blipFill>
        <p:spPr>
          <a:xfrm>
            <a:off x="7570368" y="3909960"/>
            <a:ext cx="3022560" cy="1798560"/>
          </a:xfrm>
          <a:prstGeom prst="rect">
            <a:avLst/>
          </a:prstGeom>
          <a:ln>
            <a:noFill/>
          </a:ln>
        </p:spPr>
      </p:pic>
      <p:sp>
        <p:nvSpPr>
          <p:cNvPr id="199" name="TextShape 5"/>
          <p:cNvSpPr txBox="1"/>
          <p:nvPr/>
        </p:nvSpPr>
        <p:spPr>
          <a:xfrm>
            <a:off x="2098368" y="5924520"/>
            <a:ext cx="2880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9: Gaussian Blur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00" name="TextShape 6"/>
          <p:cNvSpPr txBox="1"/>
          <p:nvPr/>
        </p:nvSpPr>
        <p:spPr>
          <a:xfrm>
            <a:off x="7786368" y="5847552"/>
            <a:ext cx="252000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IN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Figure 10: Median Blur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Traffic</Template>
  <TotalTime>684</TotalTime>
  <Words>871</Words>
  <Application>Microsoft Office PowerPoint</Application>
  <PresentationFormat>Custom</PresentationFormat>
  <Paragraphs>200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Arial</vt:lpstr>
      <vt:lpstr>Calibri</vt:lpstr>
      <vt:lpstr>Calibri Light</vt:lpstr>
      <vt:lpstr>Century Gothic</vt:lpstr>
      <vt:lpstr>DejaVu Sans</vt:lpstr>
      <vt:lpstr>Noto Sans CJK SC Regular</vt:lpstr>
      <vt:lpstr>Symbol</vt:lpstr>
      <vt:lpstr>Wingdings</vt:lpstr>
      <vt:lpstr>Wingdings 3</vt:lpstr>
      <vt:lpstr>Office Theme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Statement</dc:title>
  <dc:subject/>
  <dc:creator>ANKUR GUPTA</dc:creator>
  <dc:description/>
  <cp:lastModifiedBy>ANKUR GUPTA</cp:lastModifiedBy>
  <cp:revision>115</cp:revision>
  <dcterms:created xsi:type="dcterms:W3CDTF">2019-06-12T05:15:59Z</dcterms:created>
  <dcterms:modified xsi:type="dcterms:W3CDTF">2019-06-17T11:05:04Z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